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51" r:id="rId1"/>
  </p:sldMasterIdLst>
  <p:notesMasterIdLst>
    <p:notesMasterId r:id="rId26"/>
  </p:notesMasterIdLst>
  <p:sldIdLst>
    <p:sldId id="256" r:id="rId2"/>
    <p:sldId id="316" r:id="rId3"/>
    <p:sldId id="357" r:id="rId4"/>
    <p:sldId id="369" r:id="rId5"/>
    <p:sldId id="372" r:id="rId6"/>
    <p:sldId id="379" r:id="rId7"/>
    <p:sldId id="381" r:id="rId8"/>
    <p:sldId id="382" r:id="rId9"/>
    <p:sldId id="394" r:id="rId10"/>
    <p:sldId id="395" r:id="rId11"/>
    <p:sldId id="374" r:id="rId12"/>
    <p:sldId id="375" r:id="rId13"/>
    <p:sldId id="377" r:id="rId14"/>
    <p:sldId id="380" r:id="rId15"/>
    <p:sldId id="378" r:id="rId16"/>
    <p:sldId id="383" r:id="rId17"/>
    <p:sldId id="391" r:id="rId18"/>
    <p:sldId id="385" r:id="rId19"/>
    <p:sldId id="386" r:id="rId20"/>
    <p:sldId id="387" r:id="rId21"/>
    <p:sldId id="392" r:id="rId22"/>
    <p:sldId id="389" r:id="rId23"/>
    <p:sldId id="390" r:id="rId24"/>
    <p:sldId id="393" r:id="rId25"/>
  </p:sldIdLst>
  <p:sldSz cx="12192000" cy="6858000"/>
  <p:notesSz cx="7053263" cy="93091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6DF"/>
    <a:srgbClr val="1CA5DD"/>
    <a:srgbClr val="00B0F1"/>
    <a:srgbClr val="93DDF5"/>
    <a:srgbClr val="41C1C7"/>
    <a:srgbClr val="FFFFFF"/>
    <a:srgbClr val="006600"/>
    <a:srgbClr val="FBF8E4"/>
    <a:srgbClr val="FAF8E4"/>
    <a:srgbClr val="3F51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CF0A17-490A-4DD7-9C62-102FB393291D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FF7FEBA8-8B68-47B9-A09B-E166004D7BC8}">
      <dgm:prSet phldrT="[Text]" custT="1"/>
      <dgm:spPr/>
      <dgm:t>
        <a:bodyPr/>
        <a:lstStyle/>
        <a:p>
          <a:r>
            <a:rPr lang="fa-IR" sz="1800" dirty="0">
              <a:cs typeface="B Titr" panose="00000700000000000000" pitchFamily="2" charset="-78"/>
            </a:rPr>
            <a:t>حداقل 5 استاد از 3 دانشگاه </a:t>
          </a:r>
          <a:endParaRPr lang="en-US" sz="1800" b="1" dirty="0">
            <a:cs typeface="2  Nazanin" panose="00000400000000000000" pitchFamily="2" charset="-78"/>
          </a:endParaRPr>
        </a:p>
      </dgm:t>
    </dgm:pt>
    <dgm:pt modelId="{CF6489C4-4C2C-41FC-916A-73AC1FD09E0D}" type="parTrans" cxnId="{84DBA2F7-CB1B-4E25-8E59-EF1DE6EE32C4}">
      <dgm:prSet/>
      <dgm:spPr/>
      <dgm:t>
        <a:bodyPr/>
        <a:lstStyle/>
        <a:p>
          <a:endParaRPr lang="en-US" sz="1800" b="1">
            <a:cs typeface="2  Nazanin" panose="00000400000000000000" pitchFamily="2" charset="-78"/>
          </a:endParaRPr>
        </a:p>
      </dgm:t>
    </dgm:pt>
    <dgm:pt modelId="{D00C84FD-01AF-427D-BD0E-50B5A22D4D74}" type="sibTrans" cxnId="{84DBA2F7-CB1B-4E25-8E59-EF1DE6EE32C4}">
      <dgm:prSet/>
      <dgm:spPr/>
      <dgm:t>
        <a:bodyPr/>
        <a:lstStyle/>
        <a:p>
          <a:endParaRPr lang="en-US" sz="1800" b="1">
            <a:cs typeface="2  Nazanin" panose="00000400000000000000" pitchFamily="2" charset="-78"/>
          </a:endParaRPr>
        </a:p>
      </dgm:t>
    </dgm:pt>
    <dgm:pt modelId="{9620EA9D-DFDB-4EDD-AE35-F53456B96781}">
      <dgm:prSet phldrT="[Text]" custT="1"/>
      <dgm:spPr/>
      <dgm:t>
        <a:bodyPr/>
        <a:lstStyle/>
        <a:p>
          <a:r>
            <a:rPr lang="fa-IR" sz="1800" dirty="0">
              <a:cs typeface="B Titr" panose="00000700000000000000" pitchFamily="2" charset="-78"/>
            </a:rPr>
            <a:t>ایجاد مارکز تحقیقاتی پیشرفته </a:t>
          </a:r>
          <a:endParaRPr lang="en-US" sz="1800" b="1" dirty="0">
            <a:cs typeface="2  Nazanin" panose="00000400000000000000" pitchFamily="2" charset="-78"/>
          </a:endParaRPr>
        </a:p>
      </dgm:t>
    </dgm:pt>
    <dgm:pt modelId="{7916358D-8F17-4EB4-9395-770D1C475419}" type="parTrans" cxnId="{31411C49-9EFA-4885-A17C-CF992D71E277}">
      <dgm:prSet/>
      <dgm:spPr/>
      <dgm:t>
        <a:bodyPr/>
        <a:lstStyle/>
        <a:p>
          <a:endParaRPr lang="en-US" sz="1800" b="1">
            <a:cs typeface="2  Nazanin" panose="00000400000000000000" pitchFamily="2" charset="-78"/>
          </a:endParaRPr>
        </a:p>
      </dgm:t>
    </dgm:pt>
    <dgm:pt modelId="{2A44ABDE-721F-46E9-917F-F094D0A13A4C}" type="sibTrans" cxnId="{31411C49-9EFA-4885-A17C-CF992D71E277}">
      <dgm:prSet/>
      <dgm:spPr/>
      <dgm:t>
        <a:bodyPr/>
        <a:lstStyle/>
        <a:p>
          <a:endParaRPr lang="en-US" sz="1800" b="1">
            <a:cs typeface="2  Nazanin" panose="00000400000000000000" pitchFamily="2" charset="-78"/>
          </a:endParaRPr>
        </a:p>
      </dgm:t>
    </dgm:pt>
    <dgm:pt modelId="{37AA653E-D391-41A4-AA02-471C76B08796}">
      <dgm:prSet custT="1"/>
      <dgm:spPr/>
      <dgm:t>
        <a:bodyPr/>
        <a:lstStyle/>
        <a:p>
          <a:r>
            <a:rPr lang="fa-IR" sz="1800" dirty="0">
              <a:cs typeface="B Titr" panose="00000700000000000000" pitchFamily="2" charset="-78"/>
            </a:rPr>
            <a:t>اتصال هسته های چند رشته‌ای (علوم پایه و مهندسی)</a:t>
          </a:r>
          <a:endParaRPr lang="en-US" sz="1800" b="1" dirty="0">
            <a:cs typeface="2  Nazanin" panose="00000400000000000000" pitchFamily="2" charset="-78"/>
          </a:endParaRPr>
        </a:p>
      </dgm:t>
    </dgm:pt>
    <dgm:pt modelId="{E9A7DCD6-8C3A-48FC-9135-3D3129E0E281}" type="parTrans" cxnId="{63B324E7-873E-444B-A950-CFE53401CFAA}">
      <dgm:prSet/>
      <dgm:spPr/>
      <dgm:t>
        <a:bodyPr/>
        <a:lstStyle/>
        <a:p>
          <a:endParaRPr lang="en-US" sz="1800" b="1">
            <a:cs typeface="2  Nazanin" panose="00000400000000000000" pitchFamily="2" charset="-78"/>
          </a:endParaRPr>
        </a:p>
      </dgm:t>
    </dgm:pt>
    <dgm:pt modelId="{1336EBE7-DCF9-4A72-A00B-D90BFB18B4CE}" type="sibTrans" cxnId="{63B324E7-873E-444B-A950-CFE53401CFAA}">
      <dgm:prSet/>
      <dgm:spPr/>
      <dgm:t>
        <a:bodyPr/>
        <a:lstStyle/>
        <a:p>
          <a:endParaRPr lang="en-US" sz="1800" b="1">
            <a:cs typeface="2  Nazanin" panose="00000400000000000000" pitchFamily="2" charset="-78"/>
          </a:endParaRPr>
        </a:p>
      </dgm:t>
    </dgm:pt>
    <dgm:pt modelId="{3C6197BA-0A68-4152-BFA7-4039E9EA0710}">
      <dgm:prSet custT="1"/>
      <dgm:spPr/>
      <dgm:t>
        <a:bodyPr/>
        <a:lstStyle/>
        <a:p>
          <a:r>
            <a:rPr lang="fa-IR" sz="1800" dirty="0">
              <a:cs typeface="B Titr" panose="00000700000000000000" pitchFamily="2" charset="-78"/>
            </a:rPr>
            <a:t>هسته‌های علمی در حوزه علوم پایه</a:t>
          </a:r>
          <a:endParaRPr lang="en-US" sz="1800" dirty="0">
            <a:cs typeface="B Titr" panose="00000700000000000000" pitchFamily="2" charset="-78"/>
          </a:endParaRPr>
        </a:p>
      </dgm:t>
    </dgm:pt>
    <dgm:pt modelId="{F57B3971-8B7B-4670-AFD9-D2CF6F02B587}" type="parTrans" cxnId="{7665DCA1-7AEE-4D52-A021-6A073445DB7F}">
      <dgm:prSet/>
      <dgm:spPr/>
      <dgm:t>
        <a:bodyPr/>
        <a:lstStyle/>
        <a:p>
          <a:endParaRPr lang="en-US"/>
        </a:p>
      </dgm:t>
    </dgm:pt>
    <dgm:pt modelId="{7E2A5AD6-654C-4D7D-BA81-0692DDB6812C}" type="sibTrans" cxnId="{7665DCA1-7AEE-4D52-A021-6A073445DB7F}">
      <dgm:prSet/>
      <dgm:spPr/>
      <dgm:t>
        <a:bodyPr/>
        <a:lstStyle/>
        <a:p>
          <a:endParaRPr lang="en-US"/>
        </a:p>
      </dgm:t>
    </dgm:pt>
    <dgm:pt modelId="{8D5AE3C4-27A0-4AB4-82B8-B23D743135B3}" type="pres">
      <dgm:prSet presAssocID="{67CF0A17-490A-4DD7-9C62-102FB393291D}" presName="CompostProcess" presStyleCnt="0">
        <dgm:presLayoutVars>
          <dgm:dir/>
          <dgm:resizeHandles val="exact"/>
        </dgm:presLayoutVars>
      </dgm:prSet>
      <dgm:spPr/>
    </dgm:pt>
    <dgm:pt modelId="{C0A7CF67-5C55-47F2-A515-86418CF27033}" type="pres">
      <dgm:prSet presAssocID="{67CF0A17-490A-4DD7-9C62-102FB393291D}" presName="arrow" presStyleLbl="bgShp" presStyleIdx="0" presStyleCnt="1" custLinFactNeighborX="7091" custLinFactNeighborY="-4328"/>
      <dgm:spPr/>
    </dgm:pt>
    <dgm:pt modelId="{AE88FC58-2BC2-47F3-98F6-A41E98AB7728}" type="pres">
      <dgm:prSet presAssocID="{67CF0A17-490A-4DD7-9C62-102FB393291D}" presName="linearProcess" presStyleCnt="0"/>
      <dgm:spPr/>
    </dgm:pt>
    <dgm:pt modelId="{E9331AEB-DB45-40F9-86C7-DD564FF1A04C}" type="pres">
      <dgm:prSet presAssocID="{3C6197BA-0A68-4152-BFA7-4039E9EA0710}" presName="textNode" presStyleLbl="node1" presStyleIdx="0" presStyleCnt="4">
        <dgm:presLayoutVars>
          <dgm:bulletEnabled val="1"/>
        </dgm:presLayoutVars>
      </dgm:prSet>
      <dgm:spPr/>
    </dgm:pt>
    <dgm:pt modelId="{C51D19A2-2CFA-4957-84C8-065E8FC8B70B}" type="pres">
      <dgm:prSet presAssocID="{7E2A5AD6-654C-4D7D-BA81-0692DDB6812C}" presName="sibTrans" presStyleCnt="0"/>
      <dgm:spPr/>
    </dgm:pt>
    <dgm:pt modelId="{7956D0DC-EBAA-49EF-8DB7-008AE5825517}" type="pres">
      <dgm:prSet presAssocID="{FF7FEBA8-8B68-47B9-A09B-E166004D7BC8}" presName="textNode" presStyleLbl="node1" presStyleIdx="1" presStyleCnt="4">
        <dgm:presLayoutVars>
          <dgm:bulletEnabled val="1"/>
        </dgm:presLayoutVars>
      </dgm:prSet>
      <dgm:spPr/>
    </dgm:pt>
    <dgm:pt modelId="{AB3E686B-2C0D-4F61-AA33-7655D7D1D12E}" type="pres">
      <dgm:prSet presAssocID="{D00C84FD-01AF-427D-BD0E-50B5A22D4D74}" presName="sibTrans" presStyleCnt="0"/>
      <dgm:spPr/>
    </dgm:pt>
    <dgm:pt modelId="{77FEE2D6-0222-46A0-8160-3DA12E1B9AF3}" type="pres">
      <dgm:prSet presAssocID="{9620EA9D-DFDB-4EDD-AE35-F53456B96781}" presName="textNode" presStyleLbl="node1" presStyleIdx="2" presStyleCnt="4">
        <dgm:presLayoutVars>
          <dgm:bulletEnabled val="1"/>
        </dgm:presLayoutVars>
      </dgm:prSet>
      <dgm:spPr/>
    </dgm:pt>
    <dgm:pt modelId="{A58DC5D9-E10E-45B6-B56E-5FFA1863C1F6}" type="pres">
      <dgm:prSet presAssocID="{2A44ABDE-721F-46E9-917F-F094D0A13A4C}" presName="sibTrans" presStyleCnt="0"/>
      <dgm:spPr/>
    </dgm:pt>
    <dgm:pt modelId="{F93A1284-95D0-4CF1-88AA-02C2A4C4A593}" type="pres">
      <dgm:prSet presAssocID="{37AA653E-D391-41A4-AA02-471C76B08796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D3247A29-E4FD-4E51-B756-7BC193555D7C}" type="presOf" srcId="{37AA653E-D391-41A4-AA02-471C76B08796}" destId="{F93A1284-95D0-4CF1-88AA-02C2A4C4A593}" srcOrd="0" destOrd="0" presId="urn:microsoft.com/office/officeart/2005/8/layout/hProcess9"/>
    <dgm:cxn modelId="{FBEFAF63-A449-4E02-BAF4-9B87C23159BD}" type="presOf" srcId="{67CF0A17-490A-4DD7-9C62-102FB393291D}" destId="{8D5AE3C4-27A0-4AB4-82B8-B23D743135B3}" srcOrd="0" destOrd="0" presId="urn:microsoft.com/office/officeart/2005/8/layout/hProcess9"/>
    <dgm:cxn modelId="{31411C49-9EFA-4885-A17C-CF992D71E277}" srcId="{67CF0A17-490A-4DD7-9C62-102FB393291D}" destId="{9620EA9D-DFDB-4EDD-AE35-F53456B96781}" srcOrd="2" destOrd="0" parTransId="{7916358D-8F17-4EB4-9395-770D1C475419}" sibTransId="{2A44ABDE-721F-46E9-917F-F094D0A13A4C}"/>
    <dgm:cxn modelId="{96BDC049-EFBE-45B2-8E36-49A7A2668773}" type="presOf" srcId="{3C6197BA-0A68-4152-BFA7-4039E9EA0710}" destId="{E9331AEB-DB45-40F9-86C7-DD564FF1A04C}" srcOrd="0" destOrd="0" presId="urn:microsoft.com/office/officeart/2005/8/layout/hProcess9"/>
    <dgm:cxn modelId="{6B360384-1537-4998-9745-0EE70CA41EA0}" type="presOf" srcId="{9620EA9D-DFDB-4EDD-AE35-F53456B96781}" destId="{77FEE2D6-0222-46A0-8160-3DA12E1B9AF3}" srcOrd="0" destOrd="0" presId="urn:microsoft.com/office/officeart/2005/8/layout/hProcess9"/>
    <dgm:cxn modelId="{7665DCA1-7AEE-4D52-A021-6A073445DB7F}" srcId="{67CF0A17-490A-4DD7-9C62-102FB393291D}" destId="{3C6197BA-0A68-4152-BFA7-4039E9EA0710}" srcOrd="0" destOrd="0" parTransId="{F57B3971-8B7B-4670-AFD9-D2CF6F02B587}" sibTransId="{7E2A5AD6-654C-4D7D-BA81-0692DDB6812C}"/>
    <dgm:cxn modelId="{63B324E7-873E-444B-A950-CFE53401CFAA}" srcId="{67CF0A17-490A-4DD7-9C62-102FB393291D}" destId="{37AA653E-D391-41A4-AA02-471C76B08796}" srcOrd="3" destOrd="0" parTransId="{E9A7DCD6-8C3A-48FC-9135-3D3129E0E281}" sibTransId="{1336EBE7-DCF9-4A72-A00B-D90BFB18B4CE}"/>
    <dgm:cxn modelId="{84DBA2F7-CB1B-4E25-8E59-EF1DE6EE32C4}" srcId="{67CF0A17-490A-4DD7-9C62-102FB393291D}" destId="{FF7FEBA8-8B68-47B9-A09B-E166004D7BC8}" srcOrd="1" destOrd="0" parTransId="{CF6489C4-4C2C-41FC-916A-73AC1FD09E0D}" sibTransId="{D00C84FD-01AF-427D-BD0E-50B5A22D4D74}"/>
    <dgm:cxn modelId="{F263C8FD-0CFC-47C3-B4BD-39FD8F93AB98}" type="presOf" srcId="{FF7FEBA8-8B68-47B9-A09B-E166004D7BC8}" destId="{7956D0DC-EBAA-49EF-8DB7-008AE5825517}" srcOrd="0" destOrd="0" presId="urn:microsoft.com/office/officeart/2005/8/layout/hProcess9"/>
    <dgm:cxn modelId="{671489A9-7405-4DBD-A57F-F5F3276CF8D4}" type="presParOf" srcId="{8D5AE3C4-27A0-4AB4-82B8-B23D743135B3}" destId="{C0A7CF67-5C55-47F2-A515-86418CF27033}" srcOrd="0" destOrd="0" presId="urn:microsoft.com/office/officeart/2005/8/layout/hProcess9"/>
    <dgm:cxn modelId="{CA0445AE-1DF1-4F0E-B016-B035C4E2CD29}" type="presParOf" srcId="{8D5AE3C4-27A0-4AB4-82B8-B23D743135B3}" destId="{AE88FC58-2BC2-47F3-98F6-A41E98AB7728}" srcOrd="1" destOrd="0" presId="urn:microsoft.com/office/officeart/2005/8/layout/hProcess9"/>
    <dgm:cxn modelId="{C9AFCBD0-8587-49D0-8461-2B13215194B0}" type="presParOf" srcId="{AE88FC58-2BC2-47F3-98F6-A41E98AB7728}" destId="{E9331AEB-DB45-40F9-86C7-DD564FF1A04C}" srcOrd="0" destOrd="0" presId="urn:microsoft.com/office/officeart/2005/8/layout/hProcess9"/>
    <dgm:cxn modelId="{F8E7C1A3-66A6-41A3-A7CE-FFF6599502BC}" type="presParOf" srcId="{AE88FC58-2BC2-47F3-98F6-A41E98AB7728}" destId="{C51D19A2-2CFA-4957-84C8-065E8FC8B70B}" srcOrd="1" destOrd="0" presId="urn:microsoft.com/office/officeart/2005/8/layout/hProcess9"/>
    <dgm:cxn modelId="{423DCA4B-4253-4984-B024-6A14D7C2A1CB}" type="presParOf" srcId="{AE88FC58-2BC2-47F3-98F6-A41E98AB7728}" destId="{7956D0DC-EBAA-49EF-8DB7-008AE5825517}" srcOrd="2" destOrd="0" presId="urn:microsoft.com/office/officeart/2005/8/layout/hProcess9"/>
    <dgm:cxn modelId="{5F8F6DA6-2058-4A94-A4ED-DDA50665EEB5}" type="presParOf" srcId="{AE88FC58-2BC2-47F3-98F6-A41E98AB7728}" destId="{AB3E686B-2C0D-4F61-AA33-7655D7D1D12E}" srcOrd="3" destOrd="0" presId="urn:microsoft.com/office/officeart/2005/8/layout/hProcess9"/>
    <dgm:cxn modelId="{9F19774F-C0AF-4B71-A32E-51428FE83DBB}" type="presParOf" srcId="{AE88FC58-2BC2-47F3-98F6-A41E98AB7728}" destId="{77FEE2D6-0222-46A0-8160-3DA12E1B9AF3}" srcOrd="4" destOrd="0" presId="urn:microsoft.com/office/officeart/2005/8/layout/hProcess9"/>
    <dgm:cxn modelId="{95A87C64-0367-4036-91C7-9AF71A30A6AE}" type="presParOf" srcId="{AE88FC58-2BC2-47F3-98F6-A41E98AB7728}" destId="{A58DC5D9-E10E-45B6-B56E-5FFA1863C1F6}" srcOrd="5" destOrd="0" presId="urn:microsoft.com/office/officeart/2005/8/layout/hProcess9"/>
    <dgm:cxn modelId="{ED1B548E-B26F-4DF1-8946-15AB902D0503}" type="presParOf" srcId="{AE88FC58-2BC2-47F3-98F6-A41E98AB7728}" destId="{F93A1284-95D0-4CF1-88AA-02C2A4C4A593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B1FCC8-E1AE-4CC0-B7A9-BBE7D79478AA}" type="doc">
      <dgm:prSet loTypeId="urn:microsoft.com/office/officeart/2005/8/layout/lProcess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1BF8CA1-92A6-49C0-9C9B-57D0B09793CC}">
      <dgm:prSet phldrT="[Text]"/>
      <dgm:spPr/>
      <dgm:t>
        <a:bodyPr/>
        <a:lstStyle/>
        <a:p>
          <a:r>
            <a:rPr lang="fa-I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Nazanin" panose="00000400000000000000" pitchFamily="2" charset="-78"/>
            </a:rPr>
            <a:t>فرصت مطالعاتی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2  Nazanin" panose="00000400000000000000" pitchFamily="2" charset="-78"/>
          </a:endParaRPr>
        </a:p>
      </dgm:t>
    </dgm:pt>
    <dgm:pt modelId="{8ECECA11-0E9A-46CE-A68C-729659B557D9}" type="parTrans" cxnId="{3EE3B00C-4FE6-433F-ABA5-15E2EC1D616C}">
      <dgm:prSet/>
      <dgm:spPr/>
      <dgm:t>
        <a:bodyPr/>
        <a:lstStyle/>
        <a:p>
          <a:endParaRPr lang="en-US"/>
        </a:p>
      </dgm:t>
    </dgm:pt>
    <dgm:pt modelId="{14A7E708-7460-4960-94A5-FB4337E59DDE}" type="sibTrans" cxnId="{3EE3B00C-4FE6-433F-ABA5-15E2EC1D616C}">
      <dgm:prSet/>
      <dgm:spPr/>
      <dgm:t>
        <a:bodyPr/>
        <a:lstStyle/>
        <a:p>
          <a:endParaRPr lang="en-US"/>
        </a:p>
      </dgm:t>
    </dgm:pt>
    <dgm:pt modelId="{D6EB0EBC-B7D6-41A7-8233-7F33E53F4421}">
      <dgm:prSet phldrT="[Text]"/>
      <dgm:spPr/>
      <dgm:t>
        <a:bodyPr/>
        <a:lstStyle/>
        <a:p>
          <a:r>
            <a:rPr lang="fa-I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Nazanin" panose="00000400000000000000" pitchFamily="2" charset="-78"/>
            </a:rPr>
            <a:t>پسا دکتری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2  Nazanin" panose="00000400000000000000" pitchFamily="2" charset="-78"/>
          </a:endParaRPr>
        </a:p>
      </dgm:t>
    </dgm:pt>
    <dgm:pt modelId="{43BF304D-C5EC-4767-B7F9-FF4189128B8C}" type="parTrans" cxnId="{DB68A5FA-6A41-4831-96D6-A74CAE69D2EC}">
      <dgm:prSet/>
      <dgm:spPr/>
      <dgm:t>
        <a:bodyPr/>
        <a:lstStyle/>
        <a:p>
          <a:endParaRPr lang="en-US"/>
        </a:p>
      </dgm:t>
    </dgm:pt>
    <dgm:pt modelId="{17D4CE36-8E41-445E-9402-4D8EA22EAED4}" type="sibTrans" cxnId="{DB68A5FA-6A41-4831-96D6-A74CAE69D2EC}">
      <dgm:prSet/>
      <dgm:spPr/>
      <dgm:t>
        <a:bodyPr/>
        <a:lstStyle/>
        <a:p>
          <a:endParaRPr lang="en-US"/>
        </a:p>
      </dgm:t>
    </dgm:pt>
    <dgm:pt modelId="{ABE49F96-5944-4385-B3A4-5168AFD3F04D}">
      <dgm:prSet phldrT="[Text]"/>
      <dgm:spPr/>
      <dgm:t>
        <a:bodyPr/>
        <a:lstStyle/>
        <a:p>
          <a:r>
            <a:rPr lang="fa-I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Nazanin" panose="00000400000000000000" pitchFamily="2" charset="-78"/>
            </a:rPr>
            <a:t>گرنت پژوهشی علوم پایه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2  Nazanin" panose="00000400000000000000" pitchFamily="2" charset="-78"/>
          </a:endParaRPr>
        </a:p>
      </dgm:t>
    </dgm:pt>
    <dgm:pt modelId="{56B2A658-774B-44D2-AF18-4AD78E2C28B0}" type="parTrans" cxnId="{C07AD903-BE16-4306-BADA-1412E7B3DB88}">
      <dgm:prSet/>
      <dgm:spPr/>
      <dgm:t>
        <a:bodyPr/>
        <a:lstStyle/>
        <a:p>
          <a:endParaRPr lang="en-US"/>
        </a:p>
      </dgm:t>
    </dgm:pt>
    <dgm:pt modelId="{91994131-9BF6-4782-B718-B858766F84F4}" type="sibTrans" cxnId="{C07AD903-BE16-4306-BADA-1412E7B3DB88}">
      <dgm:prSet/>
      <dgm:spPr/>
      <dgm:t>
        <a:bodyPr/>
        <a:lstStyle/>
        <a:p>
          <a:endParaRPr lang="en-US"/>
        </a:p>
      </dgm:t>
    </dgm:pt>
    <dgm:pt modelId="{A9FC55F2-401F-464A-97C4-986056AC9DB9}">
      <dgm:prSet phldrT="[Text]" custT="1"/>
      <dgm:spPr/>
      <dgm:t>
        <a:bodyPr/>
        <a:lstStyle/>
        <a:p>
          <a:r>
            <a:rPr lang="fa-IR" sz="2800" dirty="0">
              <a:cs typeface="2  Nazanin" panose="00000400000000000000" pitchFamily="2" charset="-78"/>
            </a:rPr>
            <a:t>کاربردی</a:t>
          </a:r>
          <a:endParaRPr lang="en-US" sz="2800" dirty="0">
            <a:cs typeface="2  Nazanin" panose="00000400000000000000" pitchFamily="2" charset="-78"/>
          </a:endParaRPr>
        </a:p>
      </dgm:t>
    </dgm:pt>
    <dgm:pt modelId="{F968BC5F-F205-4443-A49B-90F3DEBE6D6A}" type="parTrans" cxnId="{C8DACAF8-53CC-4801-A207-4442203DFA85}">
      <dgm:prSet/>
      <dgm:spPr/>
      <dgm:t>
        <a:bodyPr/>
        <a:lstStyle/>
        <a:p>
          <a:endParaRPr lang="en-US"/>
        </a:p>
      </dgm:t>
    </dgm:pt>
    <dgm:pt modelId="{F6E41AF1-4331-4DD7-B51F-E739D0AECA9A}" type="sibTrans" cxnId="{C8DACAF8-53CC-4801-A207-4442203DFA85}">
      <dgm:prSet/>
      <dgm:spPr/>
      <dgm:t>
        <a:bodyPr/>
        <a:lstStyle/>
        <a:p>
          <a:endParaRPr lang="en-US"/>
        </a:p>
      </dgm:t>
    </dgm:pt>
    <dgm:pt modelId="{7B5A65FB-3227-46EA-A283-4F386396278C}">
      <dgm:prSet phldrT="[Text]" custT="1"/>
      <dgm:spPr/>
      <dgm:t>
        <a:bodyPr/>
        <a:lstStyle/>
        <a:p>
          <a:r>
            <a:rPr lang="fa-IR" sz="2800" dirty="0">
              <a:cs typeface="2  Nazanin" panose="00000400000000000000" pitchFamily="2" charset="-78"/>
            </a:rPr>
            <a:t>محض</a:t>
          </a:r>
          <a:endParaRPr lang="en-US" sz="2800" dirty="0">
            <a:cs typeface="2  Nazanin" panose="00000400000000000000" pitchFamily="2" charset="-78"/>
          </a:endParaRPr>
        </a:p>
      </dgm:t>
    </dgm:pt>
    <dgm:pt modelId="{36639559-D21B-4266-ADB3-D58151259A20}" type="parTrans" cxnId="{07A4560B-D1F4-42F0-AE0D-0E0DF1A09992}">
      <dgm:prSet/>
      <dgm:spPr/>
      <dgm:t>
        <a:bodyPr/>
        <a:lstStyle/>
        <a:p>
          <a:endParaRPr lang="en-US"/>
        </a:p>
      </dgm:t>
    </dgm:pt>
    <dgm:pt modelId="{B5928C44-75F4-4242-9866-D027F7A575AA}" type="sibTrans" cxnId="{07A4560B-D1F4-42F0-AE0D-0E0DF1A09992}">
      <dgm:prSet/>
      <dgm:spPr/>
      <dgm:t>
        <a:bodyPr/>
        <a:lstStyle/>
        <a:p>
          <a:endParaRPr lang="en-US"/>
        </a:p>
      </dgm:t>
    </dgm:pt>
    <dgm:pt modelId="{09023D70-3F58-4517-A68B-E5F401605194}">
      <dgm:prSet custT="1"/>
      <dgm:spPr/>
      <dgm:t>
        <a:bodyPr/>
        <a:lstStyle/>
        <a:p>
          <a:r>
            <a:rPr lang="fa-IR" sz="2800" dirty="0">
              <a:cs typeface="2  Nazanin" panose="00000400000000000000" pitchFamily="2" charset="-78"/>
            </a:rPr>
            <a:t>بنیادین</a:t>
          </a:r>
          <a:endParaRPr lang="en-US" sz="2800" dirty="0">
            <a:cs typeface="2  Nazanin" panose="00000400000000000000" pitchFamily="2" charset="-78"/>
          </a:endParaRPr>
        </a:p>
      </dgm:t>
    </dgm:pt>
    <dgm:pt modelId="{42F87936-70E7-488A-9D5C-3B70B5E74EAD}" type="parTrans" cxnId="{DE0F18ED-0CA5-466D-8C91-903B3787008C}">
      <dgm:prSet/>
      <dgm:spPr/>
      <dgm:t>
        <a:bodyPr/>
        <a:lstStyle/>
        <a:p>
          <a:endParaRPr lang="en-US"/>
        </a:p>
      </dgm:t>
    </dgm:pt>
    <dgm:pt modelId="{A2F29C43-8EE7-44CF-8F72-6240C2EFEA2F}" type="sibTrans" cxnId="{DE0F18ED-0CA5-466D-8C91-903B3787008C}">
      <dgm:prSet/>
      <dgm:spPr/>
      <dgm:t>
        <a:bodyPr/>
        <a:lstStyle/>
        <a:p>
          <a:endParaRPr lang="en-US"/>
        </a:p>
      </dgm:t>
    </dgm:pt>
    <dgm:pt modelId="{559E32E8-51B6-4AA2-A9B2-F41088CCC8A4}" type="pres">
      <dgm:prSet presAssocID="{A4B1FCC8-E1AE-4CC0-B7A9-BBE7D79478AA}" presName="theList" presStyleCnt="0">
        <dgm:presLayoutVars>
          <dgm:dir/>
          <dgm:animLvl val="lvl"/>
          <dgm:resizeHandles val="exact"/>
        </dgm:presLayoutVars>
      </dgm:prSet>
      <dgm:spPr/>
    </dgm:pt>
    <dgm:pt modelId="{B06ED41D-26AA-42AC-8C7A-658E51DAFB5F}" type="pres">
      <dgm:prSet presAssocID="{01BF8CA1-92A6-49C0-9C9B-57D0B09793CC}" presName="compNode" presStyleCnt="0"/>
      <dgm:spPr/>
    </dgm:pt>
    <dgm:pt modelId="{B2B0D554-7E42-4B2D-B1B3-1D9F09F25105}" type="pres">
      <dgm:prSet presAssocID="{01BF8CA1-92A6-49C0-9C9B-57D0B09793CC}" presName="aNode" presStyleLbl="bgShp" presStyleIdx="0" presStyleCnt="3"/>
      <dgm:spPr/>
    </dgm:pt>
    <dgm:pt modelId="{FBA1D7FF-E702-45E4-A44F-E678AC3FC838}" type="pres">
      <dgm:prSet presAssocID="{01BF8CA1-92A6-49C0-9C9B-57D0B09793CC}" presName="textNode" presStyleLbl="bgShp" presStyleIdx="0" presStyleCnt="3"/>
      <dgm:spPr/>
    </dgm:pt>
    <dgm:pt modelId="{6C7AD433-4391-40F1-8E43-14D460311C00}" type="pres">
      <dgm:prSet presAssocID="{01BF8CA1-92A6-49C0-9C9B-57D0B09793CC}" presName="compChildNode" presStyleCnt="0"/>
      <dgm:spPr/>
    </dgm:pt>
    <dgm:pt modelId="{C06E807E-C3E2-486D-8AAC-AF96D6FC6FDD}" type="pres">
      <dgm:prSet presAssocID="{01BF8CA1-92A6-49C0-9C9B-57D0B09793CC}" presName="theInnerList" presStyleCnt="0"/>
      <dgm:spPr/>
    </dgm:pt>
    <dgm:pt modelId="{B2800E51-4385-4794-A85A-2C4327D6ADAE}" type="pres">
      <dgm:prSet presAssocID="{01BF8CA1-92A6-49C0-9C9B-57D0B09793CC}" presName="aSpace" presStyleCnt="0"/>
      <dgm:spPr/>
    </dgm:pt>
    <dgm:pt modelId="{EF1B4CE4-1837-4C71-A9DC-F647F267CA92}" type="pres">
      <dgm:prSet presAssocID="{D6EB0EBC-B7D6-41A7-8233-7F33E53F4421}" presName="compNode" presStyleCnt="0"/>
      <dgm:spPr/>
    </dgm:pt>
    <dgm:pt modelId="{1D37DFEC-73AD-4755-93C6-0E999E3B0A4E}" type="pres">
      <dgm:prSet presAssocID="{D6EB0EBC-B7D6-41A7-8233-7F33E53F4421}" presName="aNode" presStyleLbl="bgShp" presStyleIdx="1" presStyleCnt="3"/>
      <dgm:spPr/>
    </dgm:pt>
    <dgm:pt modelId="{ADDD7457-B064-417A-9B7A-3A4BDC92C06B}" type="pres">
      <dgm:prSet presAssocID="{D6EB0EBC-B7D6-41A7-8233-7F33E53F4421}" presName="textNode" presStyleLbl="bgShp" presStyleIdx="1" presStyleCnt="3"/>
      <dgm:spPr/>
    </dgm:pt>
    <dgm:pt modelId="{93E6DD75-BB28-42A3-901D-A11E51CAD20F}" type="pres">
      <dgm:prSet presAssocID="{D6EB0EBC-B7D6-41A7-8233-7F33E53F4421}" presName="compChildNode" presStyleCnt="0"/>
      <dgm:spPr/>
    </dgm:pt>
    <dgm:pt modelId="{7D86A422-BCAA-4611-B36D-94B21A1BE916}" type="pres">
      <dgm:prSet presAssocID="{D6EB0EBC-B7D6-41A7-8233-7F33E53F4421}" presName="theInnerList" presStyleCnt="0"/>
      <dgm:spPr/>
    </dgm:pt>
    <dgm:pt modelId="{6FAF2F12-C75E-44A8-B767-936A93603142}" type="pres">
      <dgm:prSet presAssocID="{D6EB0EBC-B7D6-41A7-8233-7F33E53F4421}" presName="aSpace" presStyleCnt="0"/>
      <dgm:spPr/>
    </dgm:pt>
    <dgm:pt modelId="{3F37200C-7BD6-4E96-BA76-FEFE646F3ABC}" type="pres">
      <dgm:prSet presAssocID="{ABE49F96-5944-4385-B3A4-5168AFD3F04D}" presName="compNode" presStyleCnt="0"/>
      <dgm:spPr/>
    </dgm:pt>
    <dgm:pt modelId="{AD753DF6-428E-4251-8AF8-669A19E3FF41}" type="pres">
      <dgm:prSet presAssocID="{ABE49F96-5944-4385-B3A4-5168AFD3F04D}" presName="aNode" presStyleLbl="bgShp" presStyleIdx="2" presStyleCnt="3"/>
      <dgm:spPr/>
    </dgm:pt>
    <dgm:pt modelId="{F7B1A6C0-EDF1-45D6-8E31-42ADD84B2ADE}" type="pres">
      <dgm:prSet presAssocID="{ABE49F96-5944-4385-B3A4-5168AFD3F04D}" presName="textNode" presStyleLbl="bgShp" presStyleIdx="2" presStyleCnt="3"/>
      <dgm:spPr/>
    </dgm:pt>
    <dgm:pt modelId="{FDE94FAF-4238-4A83-B781-D408C1E56CFC}" type="pres">
      <dgm:prSet presAssocID="{ABE49F96-5944-4385-B3A4-5168AFD3F04D}" presName="compChildNode" presStyleCnt="0"/>
      <dgm:spPr/>
    </dgm:pt>
    <dgm:pt modelId="{66427BCA-E2E2-421A-A9DC-1B18A002A5B6}" type="pres">
      <dgm:prSet presAssocID="{ABE49F96-5944-4385-B3A4-5168AFD3F04D}" presName="theInnerList" presStyleCnt="0"/>
      <dgm:spPr/>
    </dgm:pt>
    <dgm:pt modelId="{D172324D-8C3C-4DC4-9489-68831DB04302}" type="pres">
      <dgm:prSet presAssocID="{A9FC55F2-401F-464A-97C4-986056AC9DB9}" presName="childNode" presStyleLbl="node1" presStyleIdx="0" presStyleCnt="3">
        <dgm:presLayoutVars>
          <dgm:bulletEnabled val="1"/>
        </dgm:presLayoutVars>
      </dgm:prSet>
      <dgm:spPr/>
    </dgm:pt>
    <dgm:pt modelId="{B409F076-40AD-4606-A672-E8AE520C9759}" type="pres">
      <dgm:prSet presAssocID="{A9FC55F2-401F-464A-97C4-986056AC9DB9}" presName="aSpace2" presStyleCnt="0"/>
      <dgm:spPr/>
    </dgm:pt>
    <dgm:pt modelId="{F1EC958C-6097-4334-9747-F38C4BD88BC2}" type="pres">
      <dgm:prSet presAssocID="{09023D70-3F58-4517-A68B-E5F401605194}" presName="childNode" presStyleLbl="node1" presStyleIdx="1" presStyleCnt="3">
        <dgm:presLayoutVars>
          <dgm:bulletEnabled val="1"/>
        </dgm:presLayoutVars>
      </dgm:prSet>
      <dgm:spPr/>
    </dgm:pt>
    <dgm:pt modelId="{638D564D-2A0E-4A86-8D8E-8E6FD6F68E91}" type="pres">
      <dgm:prSet presAssocID="{09023D70-3F58-4517-A68B-E5F401605194}" presName="aSpace2" presStyleCnt="0"/>
      <dgm:spPr/>
    </dgm:pt>
    <dgm:pt modelId="{2E1D316F-8B79-4366-9965-2899F027CBA1}" type="pres">
      <dgm:prSet presAssocID="{7B5A65FB-3227-46EA-A283-4F386396278C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C07AD903-BE16-4306-BADA-1412E7B3DB88}" srcId="{A4B1FCC8-E1AE-4CC0-B7A9-BBE7D79478AA}" destId="{ABE49F96-5944-4385-B3A4-5168AFD3F04D}" srcOrd="2" destOrd="0" parTransId="{56B2A658-774B-44D2-AF18-4AD78E2C28B0}" sibTransId="{91994131-9BF6-4782-B718-B858766F84F4}"/>
    <dgm:cxn modelId="{07A4560B-D1F4-42F0-AE0D-0E0DF1A09992}" srcId="{ABE49F96-5944-4385-B3A4-5168AFD3F04D}" destId="{7B5A65FB-3227-46EA-A283-4F386396278C}" srcOrd="2" destOrd="0" parTransId="{36639559-D21B-4266-ADB3-D58151259A20}" sibTransId="{B5928C44-75F4-4242-9866-D027F7A575AA}"/>
    <dgm:cxn modelId="{3EE3B00C-4FE6-433F-ABA5-15E2EC1D616C}" srcId="{A4B1FCC8-E1AE-4CC0-B7A9-BBE7D79478AA}" destId="{01BF8CA1-92A6-49C0-9C9B-57D0B09793CC}" srcOrd="0" destOrd="0" parTransId="{8ECECA11-0E9A-46CE-A68C-729659B557D9}" sibTransId="{14A7E708-7460-4960-94A5-FB4337E59DDE}"/>
    <dgm:cxn modelId="{BC7EB70E-D283-44BE-91D1-D748C94F7EE3}" type="presOf" srcId="{ABE49F96-5944-4385-B3A4-5168AFD3F04D}" destId="{F7B1A6C0-EDF1-45D6-8E31-42ADD84B2ADE}" srcOrd="1" destOrd="0" presId="urn:microsoft.com/office/officeart/2005/8/layout/lProcess2"/>
    <dgm:cxn modelId="{D913452D-226A-43E5-8B5A-136F437AEFB1}" type="presOf" srcId="{A9FC55F2-401F-464A-97C4-986056AC9DB9}" destId="{D172324D-8C3C-4DC4-9489-68831DB04302}" srcOrd="0" destOrd="0" presId="urn:microsoft.com/office/officeart/2005/8/layout/lProcess2"/>
    <dgm:cxn modelId="{C690F652-BA2B-458D-884B-6384AD1D82D6}" type="presOf" srcId="{01BF8CA1-92A6-49C0-9C9B-57D0B09793CC}" destId="{FBA1D7FF-E702-45E4-A44F-E678AC3FC838}" srcOrd="1" destOrd="0" presId="urn:microsoft.com/office/officeart/2005/8/layout/lProcess2"/>
    <dgm:cxn modelId="{DB6B0F9C-D7A6-4A56-B024-E0CA33BC7BB3}" type="presOf" srcId="{ABE49F96-5944-4385-B3A4-5168AFD3F04D}" destId="{AD753DF6-428E-4251-8AF8-669A19E3FF41}" srcOrd="0" destOrd="0" presId="urn:microsoft.com/office/officeart/2005/8/layout/lProcess2"/>
    <dgm:cxn modelId="{563C9FB1-2E8A-4FE0-A733-2BFE8317C037}" type="presOf" srcId="{09023D70-3F58-4517-A68B-E5F401605194}" destId="{F1EC958C-6097-4334-9747-F38C4BD88BC2}" srcOrd="0" destOrd="0" presId="urn:microsoft.com/office/officeart/2005/8/layout/lProcess2"/>
    <dgm:cxn modelId="{7E90CDC9-3877-449B-B199-B7FD957EFE10}" type="presOf" srcId="{D6EB0EBC-B7D6-41A7-8233-7F33E53F4421}" destId="{1D37DFEC-73AD-4755-93C6-0E999E3B0A4E}" srcOrd="0" destOrd="0" presId="urn:microsoft.com/office/officeart/2005/8/layout/lProcess2"/>
    <dgm:cxn modelId="{8F371CCE-B357-48F9-B7CC-54A02017B8F1}" type="presOf" srcId="{D6EB0EBC-B7D6-41A7-8233-7F33E53F4421}" destId="{ADDD7457-B064-417A-9B7A-3A4BDC92C06B}" srcOrd="1" destOrd="0" presId="urn:microsoft.com/office/officeart/2005/8/layout/lProcess2"/>
    <dgm:cxn modelId="{D58FA6D0-26BF-459D-BB16-D91C03737F9C}" type="presOf" srcId="{A4B1FCC8-E1AE-4CC0-B7A9-BBE7D79478AA}" destId="{559E32E8-51B6-4AA2-A9B2-F41088CCC8A4}" srcOrd="0" destOrd="0" presId="urn:microsoft.com/office/officeart/2005/8/layout/lProcess2"/>
    <dgm:cxn modelId="{CEA074DC-ACA3-4556-B2E5-9A0DCA3C71C0}" type="presOf" srcId="{01BF8CA1-92A6-49C0-9C9B-57D0B09793CC}" destId="{B2B0D554-7E42-4B2D-B1B3-1D9F09F25105}" srcOrd="0" destOrd="0" presId="urn:microsoft.com/office/officeart/2005/8/layout/lProcess2"/>
    <dgm:cxn modelId="{DE0F18ED-0CA5-466D-8C91-903B3787008C}" srcId="{ABE49F96-5944-4385-B3A4-5168AFD3F04D}" destId="{09023D70-3F58-4517-A68B-E5F401605194}" srcOrd="1" destOrd="0" parTransId="{42F87936-70E7-488A-9D5C-3B70B5E74EAD}" sibTransId="{A2F29C43-8EE7-44CF-8F72-6240C2EFEA2F}"/>
    <dgm:cxn modelId="{C8DACAF8-53CC-4801-A207-4442203DFA85}" srcId="{ABE49F96-5944-4385-B3A4-5168AFD3F04D}" destId="{A9FC55F2-401F-464A-97C4-986056AC9DB9}" srcOrd="0" destOrd="0" parTransId="{F968BC5F-F205-4443-A49B-90F3DEBE6D6A}" sibTransId="{F6E41AF1-4331-4DD7-B51F-E739D0AECA9A}"/>
    <dgm:cxn modelId="{DB68A5FA-6A41-4831-96D6-A74CAE69D2EC}" srcId="{A4B1FCC8-E1AE-4CC0-B7A9-BBE7D79478AA}" destId="{D6EB0EBC-B7D6-41A7-8233-7F33E53F4421}" srcOrd="1" destOrd="0" parTransId="{43BF304D-C5EC-4767-B7F9-FF4189128B8C}" sibTransId="{17D4CE36-8E41-445E-9402-4D8EA22EAED4}"/>
    <dgm:cxn modelId="{19D9DFFA-2764-4913-A568-D8D21AA4AA5C}" type="presOf" srcId="{7B5A65FB-3227-46EA-A283-4F386396278C}" destId="{2E1D316F-8B79-4366-9965-2899F027CBA1}" srcOrd="0" destOrd="0" presId="urn:microsoft.com/office/officeart/2005/8/layout/lProcess2"/>
    <dgm:cxn modelId="{D3BC2B86-DDC6-4EA0-997F-0AC0258D9E2C}" type="presParOf" srcId="{559E32E8-51B6-4AA2-A9B2-F41088CCC8A4}" destId="{B06ED41D-26AA-42AC-8C7A-658E51DAFB5F}" srcOrd="0" destOrd="0" presId="urn:microsoft.com/office/officeart/2005/8/layout/lProcess2"/>
    <dgm:cxn modelId="{47739F6C-1BAF-4A18-A34A-3FC996CF94CF}" type="presParOf" srcId="{B06ED41D-26AA-42AC-8C7A-658E51DAFB5F}" destId="{B2B0D554-7E42-4B2D-B1B3-1D9F09F25105}" srcOrd="0" destOrd="0" presId="urn:microsoft.com/office/officeart/2005/8/layout/lProcess2"/>
    <dgm:cxn modelId="{94A68569-AA39-4C85-A095-F55C10623911}" type="presParOf" srcId="{B06ED41D-26AA-42AC-8C7A-658E51DAFB5F}" destId="{FBA1D7FF-E702-45E4-A44F-E678AC3FC838}" srcOrd="1" destOrd="0" presId="urn:microsoft.com/office/officeart/2005/8/layout/lProcess2"/>
    <dgm:cxn modelId="{2D498BAF-667A-4A37-8FE0-B26588C41E19}" type="presParOf" srcId="{B06ED41D-26AA-42AC-8C7A-658E51DAFB5F}" destId="{6C7AD433-4391-40F1-8E43-14D460311C00}" srcOrd="2" destOrd="0" presId="urn:microsoft.com/office/officeart/2005/8/layout/lProcess2"/>
    <dgm:cxn modelId="{B13CEE9B-A976-4F3D-B03E-FE06EA6819E6}" type="presParOf" srcId="{6C7AD433-4391-40F1-8E43-14D460311C00}" destId="{C06E807E-C3E2-486D-8AAC-AF96D6FC6FDD}" srcOrd="0" destOrd="0" presId="urn:microsoft.com/office/officeart/2005/8/layout/lProcess2"/>
    <dgm:cxn modelId="{30D1D7EA-B035-4140-BE44-43F8BD0E9099}" type="presParOf" srcId="{559E32E8-51B6-4AA2-A9B2-F41088CCC8A4}" destId="{B2800E51-4385-4794-A85A-2C4327D6ADAE}" srcOrd="1" destOrd="0" presId="urn:microsoft.com/office/officeart/2005/8/layout/lProcess2"/>
    <dgm:cxn modelId="{137A283A-E279-406B-B51E-7E04ECC405CD}" type="presParOf" srcId="{559E32E8-51B6-4AA2-A9B2-F41088CCC8A4}" destId="{EF1B4CE4-1837-4C71-A9DC-F647F267CA92}" srcOrd="2" destOrd="0" presId="urn:microsoft.com/office/officeart/2005/8/layout/lProcess2"/>
    <dgm:cxn modelId="{D891E0F6-87CA-485E-9025-FFC91B7602B6}" type="presParOf" srcId="{EF1B4CE4-1837-4C71-A9DC-F647F267CA92}" destId="{1D37DFEC-73AD-4755-93C6-0E999E3B0A4E}" srcOrd="0" destOrd="0" presId="urn:microsoft.com/office/officeart/2005/8/layout/lProcess2"/>
    <dgm:cxn modelId="{BB7738AF-8E15-492E-8E5D-ACE8A8E60A9B}" type="presParOf" srcId="{EF1B4CE4-1837-4C71-A9DC-F647F267CA92}" destId="{ADDD7457-B064-417A-9B7A-3A4BDC92C06B}" srcOrd="1" destOrd="0" presId="urn:microsoft.com/office/officeart/2005/8/layout/lProcess2"/>
    <dgm:cxn modelId="{ED164160-04FF-4395-BFB6-0863569B7421}" type="presParOf" srcId="{EF1B4CE4-1837-4C71-A9DC-F647F267CA92}" destId="{93E6DD75-BB28-42A3-901D-A11E51CAD20F}" srcOrd="2" destOrd="0" presId="urn:microsoft.com/office/officeart/2005/8/layout/lProcess2"/>
    <dgm:cxn modelId="{891FE260-53BD-40EE-858B-D4339B9CB0B9}" type="presParOf" srcId="{93E6DD75-BB28-42A3-901D-A11E51CAD20F}" destId="{7D86A422-BCAA-4611-B36D-94B21A1BE916}" srcOrd="0" destOrd="0" presId="urn:microsoft.com/office/officeart/2005/8/layout/lProcess2"/>
    <dgm:cxn modelId="{E4A9A8BC-AF9B-4064-B80A-33ABFDE471A3}" type="presParOf" srcId="{559E32E8-51B6-4AA2-A9B2-F41088CCC8A4}" destId="{6FAF2F12-C75E-44A8-B767-936A93603142}" srcOrd="3" destOrd="0" presId="urn:microsoft.com/office/officeart/2005/8/layout/lProcess2"/>
    <dgm:cxn modelId="{D4D55954-CAC4-484B-ACE9-5037AF81975D}" type="presParOf" srcId="{559E32E8-51B6-4AA2-A9B2-F41088CCC8A4}" destId="{3F37200C-7BD6-4E96-BA76-FEFE646F3ABC}" srcOrd="4" destOrd="0" presId="urn:microsoft.com/office/officeart/2005/8/layout/lProcess2"/>
    <dgm:cxn modelId="{F98A19E0-20CF-4118-8DFD-7A212DD6256C}" type="presParOf" srcId="{3F37200C-7BD6-4E96-BA76-FEFE646F3ABC}" destId="{AD753DF6-428E-4251-8AF8-669A19E3FF41}" srcOrd="0" destOrd="0" presId="urn:microsoft.com/office/officeart/2005/8/layout/lProcess2"/>
    <dgm:cxn modelId="{01F5B112-2940-4FC7-878D-CBE66FAB4E11}" type="presParOf" srcId="{3F37200C-7BD6-4E96-BA76-FEFE646F3ABC}" destId="{F7B1A6C0-EDF1-45D6-8E31-42ADD84B2ADE}" srcOrd="1" destOrd="0" presId="urn:microsoft.com/office/officeart/2005/8/layout/lProcess2"/>
    <dgm:cxn modelId="{87CCFA65-5CA2-4961-B97E-FF48E7E6AC1D}" type="presParOf" srcId="{3F37200C-7BD6-4E96-BA76-FEFE646F3ABC}" destId="{FDE94FAF-4238-4A83-B781-D408C1E56CFC}" srcOrd="2" destOrd="0" presId="urn:microsoft.com/office/officeart/2005/8/layout/lProcess2"/>
    <dgm:cxn modelId="{D7A893FB-AB22-4E1D-94FF-14AC09BF6F2A}" type="presParOf" srcId="{FDE94FAF-4238-4A83-B781-D408C1E56CFC}" destId="{66427BCA-E2E2-421A-A9DC-1B18A002A5B6}" srcOrd="0" destOrd="0" presId="urn:microsoft.com/office/officeart/2005/8/layout/lProcess2"/>
    <dgm:cxn modelId="{D9F21632-BAF9-4098-9E7F-8D7A7DE4D272}" type="presParOf" srcId="{66427BCA-E2E2-421A-A9DC-1B18A002A5B6}" destId="{D172324D-8C3C-4DC4-9489-68831DB04302}" srcOrd="0" destOrd="0" presId="urn:microsoft.com/office/officeart/2005/8/layout/lProcess2"/>
    <dgm:cxn modelId="{2465ED83-97E0-4AEA-8331-78E7C808EAB7}" type="presParOf" srcId="{66427BCA-E2E2-421A-A9DC-1B18A002A5B6}" destId="{B409F076-40AD-4606-A672-E8AE520C9759}" srcOrd="1" destOrd="0" presId="urn:microsoft.com/office/officeart/2005/8/layout/lProcess2"/>
    <dgm:cxn modelId="{BA964E9A-785A-4DC7-847C-F09CF6E06CAE}" type="presParOf" srcId="{66427BCA-E2E2-421A-A9DC-1B18A002A5B6}" destId="{F1EC958C-6097-4334-9747-F38C4BD88BC2}" srcOrd="2" destOrd="0" presId="urn:microsoft.com/office/officeart/2005/8/layout/lProcess2"/>
    <dgm:cxn modelId="{51BDC1F8-4245-41E6-879A-DE5304388DF0}" type="presParOf" srcId="{66427BCA-E2E2-421A-A9DC-1B18A002A5B6}" destId="{638D564D-2A0E-4A86-8D8E-8E6FD6F68E91}" srcOrd="3" destOrd="0" presId="urn:microsoft.com/office/officeart/2005/8/layout/lProcess2"/>
    <dgm:cxn modelId="{6BADB086-7E95-456A-9DD5-1B9BA04C224F}" type="presParOf" srcId="{66427BCA-E2E2-421A-A9DC-1B18A002A5B6}" destId="{2E1D316F-8B79-4366-9965-2899F027CBA1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A67321-A5E4-4F08-B703-25F0DCE90F6D}" type="doc">
      <dgm:prSet loTypeId="urn:microsoft.com/office/officeart/2005/8/layout/hierarchy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ADDD8DF-F4F0-4968-883C-6DBFE88C4528}">
      <dgm:prSet phldrT="[Text]" custT="1"/>
      <dgm:spPr/>
      <dgm:t>
        <a:bodyPr/>
        <a:lstStyle/>
        <a:p>
          <a:pPr rtl="1"/>
          <a:r>
            <a:rPr lang="fa-I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rPr>
            <a:t>دفتر امور بین الملل</a:t>
          </a:r>
          <a:endParaRPr lang="en-US" sz="4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2  Nazanin" panose="00000400000000000000" pitchFamily="2" charset="-78"/>
          </a:endParaRPr>
        </a:p>
      </dgm:t>
    </dgm:pt>
    <dgm:pt modelId="{5BA8F605-1856-4C84-BD80-DE3386ABC2D1}" type="parTrans" cxnId="{143ABDFF-C1EF-41C6-A1E9-3AFB6AEEBBAC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2  Nazanin" panose="00000400000000000000" pitchFamily="2" charset="-78"/>
          </a:endParaRPr>
        </a:p>
      </dgm:t>
    </dgm:pt>
    <dgm:pt modelId="{F3ED4791-3A53-4766-BD40-915D2D085015}" type="sibTrans" cxnId="{143ABDFF-C1EF-41C6-A1E9-3AFB6AEEBBAC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2  Nazanin" panose="00000400000000000000" pitchFamily="2" charset="-78"/>
          </a:endParaRPr>
        </a:p>
      </dgm:t>
    </dgm:pt>
    <dgm:pt modelId="{F254EE8D-467B-4F70-AF6C-1CBC817C0956}">
      <dgm:prSet phldrT="[Text]" custT="1"/>
      <dgm:spPr/>
      <dgm:t>
        <a:bodyPr/>
        <a:lstStyle/>
        <a:p>
          <a:r>
            <a:rPr lang="fa-I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Nazanin" panose="00000400000000000000" pitchFamily="2" charset="-78"/>
            </a:rPr>
            <a:t>وبینارهای علم و فناوری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2  Nazanin" panose="00000400000000000000" pitchFamily="2" charset="-78"/>
          </a:endParaRPr>
        </a:p>
      </dgm:t>
    </dgm:pt>
    <dgm:pt modelId="{7C868C4D-D821-44EF-85B1-9378761D9E7E}" type="parTrans" cxnId="{86640407-79B2-4D92-96BD-0DA1901CFC63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2  Nazanin" panose="00000400000000000000" pitchFamily="2" charset="-78"/>
          </a:endParaRPr>
        </a:p>
      </dgm:t>
    </dgm:pt>
    <dgm:pt modelId="{6B686D41-218E-4A15-8648-AA5CBBB2C4FC}" type="sibTrans" cxnId="{86640407-79B2-4D92-96BD-0DA1901CFC63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2  Nazanin" panose="00000400000000000000" pitchFamily="2" charset="-78"/>
          </a:endParaRPr>
        </a:p>
      </dgm:t>
    </dgm:pt>
    <dgm:pt modelId="{D807BF8B-7284-4C31-A8C4-128CAD14F7C7}">
      <dgm:prSet phldrT="[Text]" custT="1"/>
      <dgm:spPr/>
      <dgm:t>
        <a:bodyPr/>
        <a:lstStyle/>
        <a:p>
          <a:r>
            <a:rPr lang="fa-I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Nazanin" panose="00000400000000000000" pitchFamily="2" charset="-78"/>
            </a:rPr>
            <a:t>سرفصل همکاری های ایران و چین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2  Nazanin" panose="00000400000000000000" pitchFamily="2" charset="-78"/>
          </a:endParaRPr>
        </a:p>
      </dgm:t>
    </dgm:pt>
    <dgm:pt modelId="{862E09B9-566F-4070-90EC-9C16CD3B676D}" type="parTrans" cxnId="{9BC4C73A-C933-4E1F-9778-46A9B121F456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2  Nazanin" panose="00000400000000000000" pitchFamily="2" charset="-78"/>
          </a:endParaRPr>
        </a:p>
      </dgm:t>
    </dgm:pt>
    <dgm:pt modelId="{E2F4F15B-13F8-4B3D-9FCC-829CCA797EEB}" type="sibTrans" cxnId="{9BC4C73A-C933-4E1F-9778-46A9B121F456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2  Nazanin" panose="00000400000000000000" pitchFamily="2" charset="-78"/>
          </a:endParaRPr>
        </a:p>
      </dgm:t>
    </dgm:pt>
    <dgm:pt modelId="{5F006F21-8A35-4A2D-8215-FEB886199B5F}">
      <dgm:prSet phldrT="[Text]" custT="1"/>
      <dgm:spPr/>
      <dgm:t>
        <a:bodyPr/>
        <a:lstStyle/>
        <a:p>
          <a:r>
            <a:rPr lang="fa-I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Nazanin" panose="00000400000000000000" pitchFamily="2" charset="-78"/>
            </a:rPr>
            <a:t>برگزاری سمینار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2  Nazanin" panose="00000400000000000000" pitchFamily="2" charset="-78"/>
          </a:endParaRPr>
        </a:p>
      </dgm:t>
    </dgm:pt>
    <dgm:pt modelId="{BFDC286F-39E9-4838-BD22-7B2F639C3FE3}" type="parTrans" cxnId="{EA259E9F-783B-4A2E-94E7-413DE490C8E4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2  Nazanin" panose="00000400000000000000" pitchFamily="2" charset="-78"/>
          </a:endParaRPr>
        </a:p>
      </dgm:t>
    </dgm:pt>
    <dgm:pt modelId="{C7357A6A-07CE-40E4-8748-0C91943544EC}" type="sibTrans" cxnId="{EA259E9F-783B-4A2E-94E7-413DE490C8E4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2  Nazanin" panose="00000400000000000000" pitchFamily="2" charset="-78"/>
          </a:endParaRPr>
        </a:p>
      </dgm:t>
    </dgm:pt>
    <dgm:pt modelId="{122A0BA0-F151-49A1-8619-9DF5B569B657}">
      <dgm:prSet phldrT="[Text]" custT="1"/>
      <dgm:spPr/>
      <dgm:t>
        <a:bodyPr/>
        <a:lstStyle/>
        <a:p>
          <a:r>
            <a:rPr lang="fa-I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Nazanin" panose="00000400000000000000" pitchFamily="2" charset="-78"/>
            </a:rPr>
            <a:t>کارگاه‌های آموزشی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2  Nazanin" panose="00000400000000000000" pitchFamily="2" charset="-78"/>
          </a:endParaRPr>
        </a:p>
      </dgm:t>
    </dgm:pt>
    <dgm:pt modelId="{60E4F422-FFFD-4AB5-818A-B4364A515ACC}" type="parTrans" cxnId="{19AB0821-8221-4CFA-AE36-DBEAB305F4A6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2  Nazanin" panose="00000400000000000000" pitchFamily="2" charset="-78"/>
          </a:endParaRPr>
        </a:p>
      </dgm:t>
    </dgm:pt>
    <dgm:pt modelId="{21105297-4AD2-498E-90C7-A3E23706863C}" type="sibTrans" cxnId="{19AB0821-8221-4CFA-AE36-DBEAB305F4A6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2  Nazanin" panose="00000400000000000000" pitchFamily="2" charset="-78"/>
          </a:endParaRPr>
        </a:p>
      </dgm:t>
    </dgm:pt>
    <dgm:pt modelId="{915209F5-9966-40DC-91D5-0A461A1201F5}">
      <dgm:prSet phldrT="[Text]" custT="1"/>
      <dgm:spPr/>
      <dgm:t>
        <a:bodyPr/>
        <a:lstStyle/>
        <a:p>
          <a:r>
            <a:rPr lang="fa-I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Nazanin" panose="00000400000000000000" pitchFamily="2" charset="-78"/>
            </a:rPr>
            <a:t>فرصت مطالعات اساتید در خارج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2  Nazanin" panose="00000400000000000000" pitchFamily="2" charset="-78"/>
          </a:endParaRPr>
        </a:p>
      </dgm:t>
    </dgm:pt>
    <dgm:pt modelId="{7CD0C693-F853-42CC-8914-593771A56FAE}" type="parTrans" cxnId="{7914C259-5124-445A-9A75-C423671D9946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2  Nazanin" panose="00000400000000000000" pitchFamily="2" charset="-78"/>
          </a:endParaRPr>
        </a:p>
      </dgm:t>
    </dgm:pt>
    <dgm:pt modelId="{AB3F0A0F-45C9-426C-8905-E067EE061D42}" type="sibTrans" cxnId="{7914C259-5124-445A-9A75-C423671D9946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2  Nazanin" panose="00000400000000000000" pitchFamily="2" charset="-78"/>
          </a:endParaRPr>
        </a:p>
      </dgm:t>
    </dgm:pt>
    <dgm:pt modelId="{CF1E0E97-9396-422F-91A1-8EDED7FA55B1}" type="pres">
      <dgm:prSet presAssocID="{EFA67321-A5E4-4F08-B703-25F0DCE90F6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4393DA7-96B7-4C46-ACDB-B676D50EF39F}" type="pres">
      <dgm:prSet presAssocID="{3ADDD8DF-F4F0-4968-883C-6DBFE88C4528}" presName="vertOne" presStyleCnt="0"/>
      <dgm:spPr/>
    </dgm:pt>
    <dgm:pt modelId="{50361D3E-CD43-4BB5-9EC6-4600C21D5D7B}" type="pres">
      <dgm:prSet presAssocID="{3ADDD8DF-F4F0-4968-883C-6DBFE88C4528}" presName="txOne" presStyleLbl="node0" presStyleIdx="0" presStyleCnt="1">
        <dgm:presLayoutVars>
          <dgm:chPref val="3"/>
        </dgm:presLayoutVars>
      </dgm:prSet>
      <dgm:spPr/>
    </dgm:pt>
    <dgm:pt modelId="{587516A4-A332-455A-987F-C77FFF69A085}" type="pres">
      <dgm:prSet presAssocID="{3ADDD8DF-F4F0-4968-883C-6DBFE88C4528}" presName="parTransOne" presStyleCnt="0"/>
      <dgm:spPr/>
    </dgm:pt>
    <dgm:pt modelId="{92A639C7-A747-4E65-9A89-4A7FA81A081D}" type="pres">
      <dgm:prSet presAssocID="{3ADDD8DF-F4F0-4968-883C-6DBFE88C4528}" presName="horzOne" presStyleCnt="0"/>
      <dgm:spPr/>
    </dgm:pt>
    <dgm:pt modelId="{2527C162-F503-46F1-A60C-1DC6FB742D03}" type="pres">
      <dgm:prSet presAssocID="{F254EE8D-467B-4F70-AF6C-1CBC817C0956}" presName="vertTwo" presStyleCnt="0"/>
      <dgm:spPr/>
    </dgm:pt>
    <dgm:pt modelId="{572890AF-6676-47A9-A838-4DFEAA836932}" type="pres">
      <dgm:prSet presAssocID="{F254EE8D-467B-4F70-AF6C-1CBC817C0956}" presName="txTwo" presStyleLbl="node2" presStyleIdx="0" presStyleCnt="2">
        <dgm:presLayoutVars>
          <dgm:chPref val="3"/>
        </dgm:presLayoutVars>
      </dgm:prSet>
      <dgm:spPr/>
    </dgm:pt>
    <dgm:pt modelId="{324A4348-0BD1-4F55-90B4-54D3844C0D78}" type="pres">
      <dgm:prSet presAssocID="{F254EE8D-467B-4F70-AF6C-1CBC817C0956}" presName="parTransTwo" presStyleCnt="0"/>
      <dgm:spPr/>
    </dgm:pt>
    <dgm:pt modelId="{21909DC6-C9B8-4425-AF31-2CC2E7B4E6BF}" type="pres">
      <dgm:prSet presAssocID="{F254EE8D-467B-4F70-AF6C-1CBC817C0956}" presName="horzTwo" presStyleCnt="0"/>
      <dgm:spPr/>
    </dgm:pt>
    <dgm:pt modelId="{847CA90D-AD05-44E4-AD62-085E3C0E56D3}" type="pres">
      <dgm:prSet presAssocID="{D807BF8B-7284-4C31-A8C4-128CAD14F7C7}" presName="vertThree" presStyleCnt="0"/>
      <dgm:spPr/>
    </dgm:pt>
    <dgm:pt modelId="{63065776-A92C-4A0A-B72C-D827216C6DB4}" type="pres">
      <dgm:prSet presAssocID="{D807BF8B-7284-4C31-A8C4-128CAD14F7C7}" presName="txThree" presStyleLbl="node3" presStyleIdx="0" presStyleCnt="3">
        <dgm:presLayoutVars>
          <dgm:chPref val="3"/>
        </dgm:presLayoutVars>
      </dgm:prSet>
      <dgm:spPr/>
    </dgm:pt>
    <dgm:pt modelId="{6FD499EB-637B-4958-A0C9-BEE312E8D08E}" type="pres">
      <dgm:prSet presAssocID="{D807BF8B-7284-4C31-A8C4-128CAD14F7C7}" presName="horzThree" presStyleCnt="0"/>
      <dgm:spPr/>
    </dgm:pt>
    <dgm:pt modelId="{F0B3F237-CBD7-4858-BF14-D24918D6C158}" type="pres">
      <dgm:prSet presAssocID="{E2F4F15B-13F8-4B3D-9FCC-829CCA797EEB}" presName="sibSpaceThree" presStyleCnt="0"/>
      <dgm:spPr/>
    </dgm:pt>
    <dgm:pt modelId="{62F62643-2877-455D-B18B-04F53492324F}" type="pres">
      <dgm:prSet presAssocID="{5F006F21-8A35-4A2D-8215-FEB886199B5F}" presName="vertThree" presStyleCnt="0"/>
      <dgm:spPr/>
    </dgm:pt>
    <dgm:pt modelId="{E5E239CC-E079-4917-A249-5176056FBCC3}" type="pres">
      <dgm:prSet presAssocID="{5F006F21-8A35-4A2D-8215-FEB886199B5F}" presName="txThree" presStyleLbl="node3" presStyleIdx="1" presStyleCnt="3">
        <dgm:presLayoutVars>
          <dgm:chPref val="3"/>
        </dgm:presLayoutVars>
      </dgm:prSet>
      <dgm:spPr/>
    </dgm:pt>
    <dgm:pt modelId="{E0BD0A93-CFC7-40A6-938E-4BEF5D315D64}" type="pres">
      <dgm:prSet presAssocID="{5F006F21-8A35-4A2D-8215-FEB886199B5F}" presName="horzThree" presStyleCnt="0"/>
      <dgm:spPr/>
    </dgm:pt>
    <dgm:pt modelId="{C7C09DB2-9ACF-4027-933E-113429C83839}" type="pres">
      <dgm:prSet presAssocID="{6B686D41-218E-4A15-8648-AA5CBBB2C4FC}" presName="sibSpaceTwo" presStyleCnt="0"/>
      <dgm:spPr/>
    </dgm:pt>
    <dgm:pt modelId="{2A9F18F0-C415-4DF2-95A2-22782497FC26}" type="pres">
      <dgm:prSet presAssocID="{122A0BA0-F151-49A1-8619-9DF5B569B657}" presName="vertTwo" presStyleCnt="0"/>
      <dgm:spPr/>
    </dgm:pt>
    <dgm:pt modelId="{DE9CA8E8-AAA9-4D38-A035-122BCD1EA35A}" type="pres">
      <dgm:prSet presAssocID="{122A0BA0-F151-49A1-8619-9DF5B569B657}" presName="txTwo" presStyleLbl="node2" presStyleIdx="1" presStyleCnt="2" custScaleX="100057">
        <dgm:presLayoutVars>
          <dgm:chPref val="3"/>
        </dgm:presLayoutVars>
      </dgm:prSet>
      <dgm:spPr/>
    </dgm:pt>
    <dgm:pt modelId="{14F46C95-A13B-42A4-B227-A146E5688D50}" type="pres">
      <dgm:prSet presAssocID="{122A0BA0-F151-49A1-8619-9DF5B569B657}" presName="parTransTwo" presStyleCnt="0"/>
      <dgm:spPr/>
    </dgm:pt>
    <dgm:pt modelId="{E425818C-1A77-4C26-B3D3-0898E0EA9BFC}" type="pres">
      <dgm:prSet presAssocID="{122A0BA0-F151-49A1-8619-9DF5B569B657}" presName="horzTwo" presStyleCnt="0"/>
      <dgm:spPr/>
    </dgm:pt>
    <dgm:pt modelId="{39321228-CE28-4601-93AC-606A4CE03733}" type="pres">
      <dgm:prSet presAssocID="{915209F5-9966-40DC-91D5-0A461A1201F5}" presName="vertThree" presStyleCnt="0"/>
      <dgm:spPr/>
    </dgm:pt>
    <dgm:pt modelId="{DDC39B86-8316-4861-8751-1B2B2B6F696D}" type="pres">
      <dgm:prSet presAssocID="{915209F5-9966-40DC-91D5-0A461A1201F5}" presName="txThree" presStyleLbl="node3" presStyleIdx="2" presStyleCnt="3" custScaleX="122210">
        <dgm:presLayoutVars>
          <dgm:chPref val="3"/>
        </dgm:presLayoutVars>
      </dgm:prSet>
      <dgm:spPr/>
    </dgm:pt>
    <dgm:pt modelId="{3EAB0F32-7D2E-4F3A-936A-04EB0CE73630}" type="pres">
      <dgm:prSet presAssocID="{915209F5-9966-40DC-91D5-0A461A1201F5}" presName="horzThree" presStyleCnt="0"/>
      <dgm:spPr/>
    </dgm:pt>
  </dgm:ptLst>
  <dgm:cxnLst>
    <dgm:cxn modelId="{86640407-79B2-4D92-96BD-0DA1901CFC63}" srcId="{3ADDD8DF-F4F0-4968-883C-6DBFE88C4528}" destId="{F254EE8D-467B-4F70-AF6C-1CBC817C0956}" srcOrd="0" destOrd="0" parTransId="{7C868C4D-D821-44EF-85B1-9378761D9E7E}" sibTransId="{6B686D41-218E-4A15-8648-AA5CBBB2C4FC}"/>
    <dgm:cxn modelId="{5F3C7920-4177-4744-89C3-9376DEA94C8F}" type="presOf" srcId="{915209F5-9966-40DC-91D5-0A461A1201F5}" destId="{DDC39B86-8316-4861-8751-1B2B2B6F696D}" srcOrd="0" destOrd="0" presId="urn:microsoft.com/office/officeart/2005/8/layout/hierarchy4"/>
    <dgm:cxn modelId="{19AB0821-8221-4CFA-AE36-DBEAB305F4A6}" srcId="{3ADDD8DF-F4F0-4968-883C-6DBFE88C4528}" destId="{122A0BA0-F151-49A1-8619-9DF5B569B657}" srcOrd="1" destOrd="0" parTransId="{60E4F422-FFFD-4AB5-818A-B4364A515ACC}" sibTransId="{21105297-4AD2-498E-90C7-A3E23706863C}"/>
    <dgm:cxn modelId="{FA61DD29-FD61-4001-9C3F-2359E857C3B6}" type="presOf" srcId="{122A0BA0-F151-49A1-8619-9DF5B569B657}" destId="{DE9CA8E8-AAA9-4D38-A035-122BCD1EA35A}" srcOrd="0" destOrd="0" presId="urn:microsoft.com/office/officeart/2005/8/layout/hierarchy4"/>
    <dgm:cxn modelId="{9BC4C73A-C933-4E1F-9778-46A9B121F456}" srcId="{F254EE8D-467B-4F70-AF6C-1CBC817C0956}" destId="{D807BF8B-7284-4C31-A8C4-128CAD14F7C7}" srcOrd="0" destOrd="0" parTransId="{862E09B9-566F-4070-90EC-9C16CD3B676D}" sibTransId="{E2F4F15B-13F8-4B3D-9FCC-829CCA797EEB}"/>
    <dgm:cxn modelId="{F9BB7C3C-A78B-4E47-9BF3-FCF495753E1D}" type="presOf" srcId="{F254EE8D-467B-4F70-AF6C-1CBC817C0956}" destId="{572890AF-6676-47A9-A838-4DFEAA836932}" srcOrd="0" destOrd="0" presId="urn:microsoft.com/office/officeart/2005/8/layout/hierarchy4"/>
    <dgm:cxn modelId="{1244FC3E-6B9A-4A22-8865-EBC987733798}" type="presOf" srcId="{3ADDD8DF-F4F0-4968-883C-6DBFE88C4528}" destId="{50361D3E-CD43-4BB5-9EC6-4600C21D5D7B}" srcOrd="0" destOrd="0" presId="urn:microsoft.com/office/officeart/2005/8/layout/hierarchy4"/>
    <dgm:cxn modelId="{93F1826B-C73E-42FE-B05F-F12AECE45DE2}" type="presOf" srcId="{D807BF8B-7284-4C31-A8C4-128CAD14F7C7}" destId="{63065776-A92C-4A0A-B72C-D827216C6DB4}" srcOrd="0" destOrd="0" presId="urn:microsoft.com/office/officeart/2005/8/layout/hierarchy4"/>
    <dgm:cxn modelId="{7914C259-5124-445A-9A75-C423671D9946}" srcId="{122A0BA0-F151-49A1-8619-9DF5B569B657}" destId="{915209F5-9966-40DC-91D5-0A461A1201F5}" srcOrd="0" destOrd="0" parTransId="{7CD0C693-F853-42CC-8914-593771A56FAE}" sibTransId="{AB3F0A0F-45C9-426C-8905-E067EE061D42}"/>
    <dgm:cxn modelId="{4110528A-C013-41F5-BFBC-DBCE3958C6E2}" type="presOf" srcId="{5F006F21-8A35-4A2D-8215-FEB886199B5F}" destId="{E5E239CC-E079-4917-A249-5176056FBCC3}" srcOrd="0" destOrd="0" presId="urn:microsoft.com/office/officeart/2005/8/layout/hierarchy4"/>
    <dgm:cxn modelId="{EA259E9F-783B-4A2E-94E7-413DE490C8E4}" srcId="{F254EE8D-467B-4F70-AF6C-1CBC817C0956}" destId="{5F006F21-8A35-4A2D-8215-FEB886199B5F}" srcOrd="1" destOrd="0" parTransId="{BFDC286F-39E9-4838-BD22-7B2F639C3FE3}" sibTransId="{C7357A6A-07CE-40E4-8748-0C91943544EC}"/>
    <dgm:cxn modelId="{19EDD3E2-E0BD-4A93-AFB9-C155B5040F9D}" type="presOf" srcId="{EFA67321-A5E4-4F08-B703-25F0DCE90F6D}" destId="{CF1E0E97-9396-422F-91A1-8EDED7FA55B1}" srcOrd="0" destOrd="0" presId="urn:microsoft.com/office/officeart/2005/8/layout/hierarchy4"/>
    <dgm:cxn modelId="{143ABDFF-C1EF-41C6-A1E9-3AFB6AEEBBAC}" srcId="{EFA67321-A5E4-4F08-B703-25F0DCE90F6D}" destId="{3ADDD8DF-F4F0-4968-883C-6DBFE88C4528}" srcOrd="0" destOrd="0" parTransId="{5BA8F605-1856-4C84-BD80-DE3386ABC2D1}" sibTransId="{F3ED4791-3A53-4766-BD40-915D2D085015}"/>
    <dgm:cxn modelId="{EBFFA497-D2B5-46BE-922C-5E3C23496CDA}" type="presParOf" srcId="{CF1E0E97-9396-422F-91A1-8EDED7FA55B1}" destId="{D4393DA7-96B7-4C46-ACDB-B676D50EF39F}" srcOrd="0" destOrd="0" presId="urn:microsoft.com/office/officeart/2005/8/layout/hierarchy4"/>
    <dgm:cxn modelId="{1D9D7BF0-6FAB-453F-9F21-8C17710A0F61}" type="presParOf" srcId="{D4393DA7-96B7-4C46-ACDB-B676D50EF39F}" destId="{50361D3E-CD43-4BB5-9EC6-4600C21D5D7B}" srcOrd="0" destOrd="0" presId="urn:microsoft.com/office/officeart/2005/8/layout/hierarchy4"/>
    <dgm:cxn modelId="{59A6FC6E-FF77-47F3-8F3F-537F80E55D48}" type="presParOf" srcId="{D4393DA7-96B7-4C46-ACDB-B676D50EF39F}" destId="{587516A4-A332-455A-987F-C77FFF69A085}" srcOrd="1" destOrd="0" presId="urn:microsoft.com/office/officeart/2005/8/layout/hierarchy4"/>
    <dgm:cxn modelId="{6737323C-A5D2-4178-BB46-5977535915B8}" type="presParOf" srcId="{D4393DA7-96B7-4C46-ACDB-B676D50EF39F}" destId="{92A639C7-A747-4E65-9A89-4A7FA81A081D}" srcOrd="2" destOrd="0" presId="urn:microsoft.com/office/officeart/2005/8/layout/hierarchy4"/>
    <dgm:cxn modelId="{E5CAA738-E656-4C19-9B27-2B84979A99EA}" type="presParOf" srcId="{92A639C7-A747-4E65-9A89-4A7FA81A081D}" destId="{2527C162-F503-46F1-A60C-1DC6FB742D03}" srcOrd="0" destOrd="0" presId="urn:microsoft.com/office/officeart/2005/8/layout/hierarchy4"/>
    <dgm:cxn modelId="{659FD71C-F1E3-4C66-83ED-2D006FEC44FE}" type="presParOf" srcId="{2527C162-F503-46F1-A60C-1DC6FB742D03}" destId="{572890AF-6676-47A9-A838-4DFEAA836932}" srcOrd="0" destOrd="0" presId="urn:microsoft.com/office/officeart/2005/8/layout/hierarchy4"/>
    <dgm:cxn modelId="{1296044A-8DC8-40E6-9F29-03080A1A1686}" type="presParOf" srcId="{2527C162-F503-46F1-A60C-1DC6FB742D03}" destId="{324A4348-0BD1-4F55-90B4-54D3844C0D78}" srcOrd="1" destOrd="0" presId="urn:microsoft.com/office/officeart/2005/8/layout/hierarchy4"/>
    <dgm:cxn modelId="{D210DA29-5D4C-496E-AEBE-7569BD9E947C}" type="presParOf" srcId="{2527C162-F503-46F1-A60C-1DC6FB742D03}" destId="{21909DC6-C9B8-4425-AF31-2CC2E7B4E6BF}" srcOrd="2" destOrd="0" presId="urn:microsoft.com/office/officeart/2005/8/layout/hierarchy4"/>
    <dgm:cxn modelId="{2EEB66F5-BE4E-4C5E-8747-054E3296F212}" type="presParOf" srcId="{21909DC6-C9B8-4425-AF31-2CC2E7B4E6BF}" destId="{847CA90D-AD05-44E4-AD62-085E3C0E56D3}" srcOrd="0" destOrd="0" presId="urn:microsoft.com/office/officeart/2005/8/layout/hierarchy4"/>
    <dgm:cxn modelId="{C31D4723-F1C7-4897-BB0F-A983D795E3BC}" type="presParOf" srcId="{847CA90D-AD05-44E4-AD62-085E3C0E56D3}" destId="{63065776-A92C-4A0A-B72C-D827216C6DB4}" srcOrd="0" destOrd="0" presId="urn:microsoft.com/office/officeart/2005/8/layout/hierarchy4"/>
    <dgm:cxn modelId="{81F15EA1-5D47-48EF-B4B6-66599C8284E4}" type="presParOf" srcId="{847CA90D-AD05-44E4-AD62-085E3C0E56D3}" destId="{6FD499EB-637B-4958-A0C9-BEE312E8D08E}" srcOrd="1" destOrd="0" presId="urn:microsoft.com/office/officeart/2005/8/layout/hierarchy4"/>
    <dgm:cxn modelId="{C8EE0B0E-5491-4A1B-A2F5-8979CC7B1286}" type="presParOf" srcId="{21909DC6-C9B8-4425-AF31-2CC2E7B4E6BF}" destId="{F0B3F237-CBD7-4858-BF14-D24918D6C158}" srcOrd="1" destOrd="0" presId="urn:microsoft.com/office/officeart/2005/8/layout/hierarchy4"/>
    <dgm:cxn modelId="{5626571F-6717-4E67-8E31-3A94D09E6939}" type="presParOf" srcId="{21909DC6-C9B8-4425-AF31-2CC2E7B4E6BF}" destId="{62F62643-2877-455D-B18B-04F53492324F}" srcOrd="2" destOrd="0" presId="urn:microsoft.com/office/officeart/2005/8/layout/hierarchy4"/>
    <dgm:cxn modelId="{4F415DCB-11AB-4D49-BBAB-0A4EBCC37DE3}" type="presParOf" srcId="{62F62643-2877-455D-B18B-04F53492324F}" destId="{E5E239CC-E079-4917-A249-5176056FBCC3}" srcOrd="0" destOrd="0" presId="urn:microsoft.com/office/officeart/2005/8/layout/hierarchy4"/>
    <dgm:cxn modelId="{8C3F7DCB-AEC2-4C67-8124-5ED85BBFE8DC}" type="presParOf" srcId="{62F62643-2877-455D-B18B-04F53492324F}" destId="{E0BD0A93-CFC7-40A6-938E-4BEF5D315D64}" srcOrd="1" destOrd="0" presId="urn:microsoft.com/office/officeart/2005/8/layout/hierarchy4"/>
    <dgm:cxn modelId="{00CB2194-C382-4F87-A4D0-4F18BD497B79}" type="presParOf" srcId="{92A639C7-A747-4E65-9A89-4A7FA81A081D}" destId="{C7C09DB2-9ACF-4027-933E-113429C83839}" srcOrd="1" destOrd="0" presId="urn:microsoft.com/office/officeart/2005/8/layout/hierarchy4"/>
    <dgm:cxn modelId="{1FCE3708-B1C9-4CC1-92FE-D5FDA312A9FE}" type="presParOf" srcId="{92A639C7-A747-4E65-9A89-4A7FA81A081D}" destId="{2A9F18F0-C415-4DF2-95A2-22782497FC26}" srcOrd="2" destOrd="0" presId="urn:microsoft.com/office/officeart/2005/8/layout/hierarchy4"/>
    <dgm:cxn modelId="{4DEFF1ED-9E27-425E-8C7F-BA5D2E861298}" type="presParOf" srcId="{2A9F18F0-C415-4DF2-95A2-22782497FC26}" destId="{DE9CA8E8-AAA9-4D38-A035-122BCD1EA35A}" srcOrd="0" destOrd="0" presId="urn:microsoft.com/office/officeart/2005/8/layout/hierarchy4"/>
    <dgm:cxn modelId="{5EC8B7F3-F6A9-45E3-A987-D14DEFFDA2AC}" type="presParOf" srcId="{2A9F18F0-C415-4DF2-95A2-22782497FC26}" destId="{14F46C95-A13B-42A4-B227-A146E5688D50}" srcOrd="1" destOrd="0" presId="urn:microsoft.com/office/officeart/2005/8/layout/hierarchy4"/>
    <dgm:cxn modelId="{F225F7E5-DB9A-4B1E-ABC7-0D13B72D0B88}" type="presParOf" srcId="{2A9F18F0-C415-4DF2-95A2-22782497FC26}" destId="{E425818C-1A77-4C26-B3D3-0898E0EA9BFC}" srcOrd="2" destOrd="0" presId="urn:microsoft.com/office/officeart/2005/8/layout/hierarchy4"/>
    <dgm:cxn modelId="{956F45DB-68DB-4080-8C16-431EC320A8F6}" type="presParOf" srcId="{E425818C-1A77-4C26-B3D3-0898E0EA9BFC}" destId="{39321228-CE28-4601-93AC-606A4CE03733}" srcOrd="0" destOrd="0" presId="urn:microsoft.com/office/officeart/2005/8/layout/hierarchy4"/>
    <dgm:cxn modelId="{B62D9216-5FA1-406B-9E91-A4C26F83B0AC}" type="presParOf" srcId="{39321228-CE28-4601-93AC-606A4CE03733}" destId="{DDC39B86-8316-4861-8751-1B2B2B6F696D}" srcOrd="0" destOrd="0" presId="urn:microsoft.com/office/officeart/2005/8/layout/hierarchy4"/>
    <dgm:cxn modelId="{32624C19-77E0-467B-BE3C-4D4E42C020DB}" type="presParOf" srcId="{39321228-CE28-4601-93AC-606A4CE03733}" destId="{3EAB0F32-7D2E-4F3A-936A-04EB0CE7363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FA67321-A5E4-4F08-B703-25F0DCE90F6D}" type="doc">
      <dgm:prSet loTypeId="urn:microsoft.com/office/officeart/2005/8/layout/hierarchy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ADDD8DF-F4F0-4968-883C-6DBFE88C4528}">
      <dgm:prSet phldrT="[Text]" custT="1"/>
      <dgm:spPr/>
      <dgm:t>
        <a:bodyPr/>
        <a:lstStyle/>
        <a:p>
          <a:pPr rtl="1"/>
          <a:r>
            <a:rPr lang="fa-I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rPr>
            <a:t>دفتر اکتساب فناوری</a:t>
          </a:r>
          <a:endParaRPr lang="en-US" sz="4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2  Nazanin" panose="00000400000000000000" pitchFamily="2" charset="-78"/>
          </a:endParaRPr>
        </a:p>
      </dgm:t>
    </dgm:pt>
    <dgm:pt modelId="{5BA8F605-1856-4C84-BD80-DE3386ABC2D1}" type="parTrans" cxnId="{143ABDFF-C1EF-41C6-A1E9-3AFB6AEEBBAC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2  Nazanin" panose="00000400000000000000" pitchFamily="2" charset="-78"/>
          </a:endParaRPr>
        </a:p>
      </dgm:t>
    </dgm:pt>
    <dgm:pt modelId="{F3ED4791-3A53-4766-BD40-915D2D085015}" type="sibTrans" cxnId="{143ABDFF-C1EF-41C6-A1E9-3AFB6AEEBBAC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2  Nazanin" panose="00000400000000000000" pitchFamily="2" charset="-78"/>
          </a:endParaRPr>
        </a:p>
      </dgm:t>
    </dgm:pt>
    <dgm:pt modelId="{F254EE8D-467B-4F70-AF6C-1CBC817C0956}">
      <dgm:prSet phldrT="[Text]" custT="1"/>
      <dgm:spPr/>
      <dgm:t>
        <a:bodyPr/>
        <a:lstStyle/>
        <a:p>
          <a:r>
            <a:rPr lang="fa-I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Nazanin" panose="00000400000000000000" pitchFamily="2" charset="-78"/>
            </a:rPr>
            <a:t>پروژه‌های بدیع و نوظهور (سقف 3 حتی 5 میلیارد تومان)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2  Nazanin" panose="00000400000000000000" pitchFamily="2" charset="-78"/>
          </a:endParaRPr>
        </a:p>
      </dgm:t>
    </dgm:pt>
    <dgm:pt modelId="{7C868C4D-D821-44EF-85B1-9378761D9E7E}" type="parTrans" cxnId="{86640407-79B2-4D92-96BD-0DA1901CFC63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2  Nazanin" panose="00000400000000000000" pitchFamily="2" charset="-78"/>
          </a:endParaRPr>
        </a:p>
      </dgm:t>
    </dgm:pt>
    <dgm:pt modelId="{6B686D41-218E-4A15-8648-AA5CBBB2C4FC}" type="sibTrans" cxnId="{86640407-79B2-4D92-96BD-0DA1901CFC63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2  Nazanin" panose="00000400000000000000" pitchFamily="2" charset="-78"/>
          </a:endParaRPr>
        </a:p>
      </dgm:t>
    </dgm:pt>
    <dgm:pt modelId="{D807BF8B-7284-4C31-A8C4-128CAD14F7C7}">
      <dgm:prSet phldrT="[Text]" custT="1"/>
      <dgm:spPr/>
      <dgm:t>
        <a:bodyPr/>
        <a:lstStyle/>
        <a:p>
          <a:r>
            <a:rPr lang="fa-I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Nazanin" panose="00000400000000000000" pitchFamily="2" charset="-78"/>
            </a:rPr>
            <a:t>پروژه‌های امکان سنجی بدیع و نوظهور (200 م.ت. 6 الی 12 ماه) 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2  Nazanin" panose="00000400000000000000" pitchFamily="2" charset="-78"/>
          </a:endParaRPr>
        </a:p>
      </dgm:t>
    </dgm:pt>
    <dgm:pt modelId="{862E09B9-566F-4070-90EC-9C16CD3B676D}" type="parTrans" cxnId="{9BC4C73A-C933-4E1F-9778-46A9B121F456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2  Nazanin" panose="00000400000000000000" pitchFamily="2" charset="-78"/>
          </a:endParaRPr>
        </a:p>
      </dgm:t>
    </dgm:pt>
    <dgm:pt modelId="{E2F4F15B-13F8-4B3D-9FCC-829CCA797EEB}" type="sibTrans" cxnId="{9BC4C73A-C933-4E1F-9778-46A9B121F456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2  Nazanin" panose="00000400000000000000" pitchFamily="2" charset="-78"/>
          </a:endParaRPr>
        </a:p>
      </dgm:t>
    </dgm:pt>
    <dgm:pt modelId="{122A0BA0-F151-49A1-8619-9DF5B569B657}">
      <dgm:prSet phldrT="[Text]" custT="1"/>
      <dgm:spPr/>
      <dgm:t>
        <a:bodyPr/>
        <a:lstStyle/>
        <a:p>
          <a:r>
            <a:rPr lang="fa-I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Nazanin" panose="00000400000000000000" pitchFamily="2" charset="-78"/>
            </a:rPr>
            <a:t>پروژه‌های گلوگاهی و پیشرفته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2  Nazanin" panose="00000400000000000000" pitchFamily="2" charset="-78"/>
          </a:endParaRPr>
        </a:p>
      </dgm:t>
    </dgm:pt>
    <dgm:pt modelId="{60E4F422-FFFD-4AB5-818A-B4364A515ACC}" type="parTrans" cxnId="{19AB0821-8221-4CFA-AE36-DBEAB305F4A6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2  Nazanin" panose="00000400000000000000" pitchFamily="2" charset="-78"/>
          </a:endParaRPr>
        </a:p>
      </dgm:t>
    </dgm:pt>
    <dgm:pt modelId="{21105297-4AD2-498E-90C7-A3E23706863C}" type="sibTrans" cxnId="{19AB0821-8221-4CFA-AE36-DBEAB305F4A6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2  Nazanin" panose="00000400000000000000" pitchFamily="2" charset="-78"/>
          </a:endParaRPr>
        </a:p>
      </dgm:t>
    </dgm:pt>
    <dgm:pt modelId="{915209F5-9966-40DC-91D5-0A461A1201F5}">
      <dgm:prSet phldrT="[Text]" custT="1"/>
      <dgm:spPr/>
      <dgm:t>
        <a:bodyPr/>
        <a:lstStyle/>
        <a:p>
          <a:r>
            <a:rPr lang="fa-I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Nazanin" panose="00000400000000000000" pitchFamily="2" charset="-78"/>
            </a:rPr>
            <a:t>طرح‌های کلان فناورانه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2  Nazanin" panose="00000400000000000000" pitchFamily="2" charset="-78"/>
          </a:endParaRPr>
        </a:p>
      </dgm:t>
    </dgm:pt>
    <dgm:pt modelId="{7CD0C693-F853-42CC-8914-593771A56FAE}" type="parTrans" cxnId="{7914C259-5124-445A-9A75-C423671D9946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2  Nazanin" panose="00000400000000000000" pitchFamily="2" charset="-78"/>
          </a:endParaRPr>
        </a:p>
      </dgm:t>
    </dgm:pt>
    <dgm:pt modelId="{AB3F0A0F-45C9-426C-8905-E067EE061D42}" type="sibTrans" cxnId="{7914C259-5124-445A-9A75-C423671D9946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2  Nazanin" panose="00000400000000000000" pitchFamily="2" charset="-78"/>
          </a:endParaRPr>
        </a:p>
      </dgm:t>
    </dgm:pt>
    <dgm:pt modelId="{CF1E0E97-9396-422F-91A1-8EDED7FA55B1}" type="pres">
      <dgm:prSet presAssocID="{EFA67321-A5E4-4F08-B703-25F0DCE90F6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4393DA7-96B7-4C46-ACDB-B676D50EF39F}" type="pres">
      <dgm:prSet presAssocID="{3ADDD8DF-F4F0-4968-883C-6DBFE88C4528}" presName="vertOne" presStyleCnt="0"/>
      <dgm:spPr/>
    </dgm:pt>
    <dgm:pt modelId="{50361D3E-CD43-4BB5-9EC6-4600C21D5D7B}" type="pres">
      <dgm:prSet presAssocID="{3ADDD8DF-F4F0-4968-883C-6DBFE88C4528}" presName="txOne" presStyleLbl="node0" presStyleIdx="0" presStyleCnt="1">
        <dgm:presLayoutVars>
          <dgm:chPref val="3"/>
        </dgm:presLayoutVars>
      </dgm:prSet>
      <dgm:spPr/>
    </dgm:pt>
    <dgm:pt modelId="{587516A4-A332-455A-987F-C77FFF69A085}" type="pres">
      <dgm:prSet presAssocID="{3ADDD8DF-F4F0-4968-883C-6DBFE88C4528}" presName="parTransOne" presStyleCnt="0"/>
      <dgm:spPr/>
    </dgm:pt>
    <dgm:pt modelId="{92A639C7-A747-4E65-9A89-4A7FA81A081D}" type="pres">
      <dgm:prSet presAssocID="{3ADDD8DF-F4F0-4968-883C-6DBFE88C4528}" presName="horzOne" presStyleCnt="0"/>
      <dgm:spPr/>
    </dgm:pt>
    <dgm:pt modelId="{2527C162-F503-46F1-A60C-1DC6FB742D03}" type="pres">
      <dgm:prSet presAssocID="{F254EE8D-467B-4F70-AF6C-1CBC817C0956}" presName="vertTwo" presStyleCnt="0"/>
      <dgm:spPr/>
    </dgm:pt>
    <dgm:pt modelId="{572890AF-6676-47A9-A838-4DFEAA836932}" type="pres">
      <dgm:prSet presAssocID="{F254EE8D-467B-4F70-AF6C-1CBC817C0956}" presName="txTwo" presStyleLbl="node2" presStyleIdx="0" presStyleCnt="2">
        <dgm:presLayoutVars>
          <dgm:chPref val="3"/>
        </dgm:presLayoutVars>
      </dgm:prSet>
      <dgm:spPr/>
    </dgm:pt>
    <dgm:pt modelId="{324A4348-0BD1-4F55-90B4-54D3844C0D78}" type="pres">
      <dgm:prSet presAssocID="{F254EE8D-467B-4F70-AF6C-1CBC817C0956}" presName="parTransTwo" presStyleCnt="0"/>
      <dgm:spPr/>
    </dgm:pt>
    <dgm:pt modelId="{21909DC6-C9B8-4425-AF31-2CC2E7B4E6BF}" type="pres">
      <dgm:prSet presAssocID="{F254EE8D-467B-4F70-AF6C-1CBC817C0956}" presName="horzTwo" presStyleCnt="0"/>
      <dgm:spPr/>
    </dgm:pt>
    <dgm:pt modelId="{847CA90D-AD05-44E4-AD62-085E3C0E56D3}" type="pres">
      <dgm:prSet presAssocID="{D807BF8B-7284-4C31-A8C4-128CAD14F7C7}" presName="vertThree" presStyleCnt="0"/>
      <dgm:spPr/>
    </dgm:pt>
    <dgm:pt modelId="{63065776-A92C-4A0A-B72C-D827216C6DB4}" type="pres">
      <dgm:prSet presAssocID="{D807BF8B-7284-4C31-A8C4-128CAD14F7C7}" presName="txThree" presStyleLbl="node3" presStyleIdx="0" presStyleCnt="2" custScaleX="204070">
        <dgm:presLayoutVars>
          <dgm:chPref val="3"/>
        </dgm:presLayoutVars>
      </dgm:prSet>
      <dgm:spPr/>
    </dgm:pt>
    <dgm:pt modelId="{6FD499EB-637B-4958-A0C9-BEE312E8D08E}" type="pres">
      <dgm:prSet presAssocID="{D807BF8B-7284-4C31-A8C4-128CAD14F7C7}" presName="horzThree" presStyleCnt="0"/>
      <dgm:spPr/>
    </dgm:pt>
    <dgm:pt modelId="{C7C09DB2-9ACF-4027-933E-113429C83839}" type="pres">
      <dgm:prSet presAssocID="{6B686D41-218E-4A15-8648-AA5CBBB2C4FC}" presName="sibSpaceTwo" presStyleCnt="0"/>
      <dgm:spPr/>
    </dgm:pt>
    <dgm:pt modelId="{2A9F18F0-C415-4DF2-95A2-22782497FC26}" type="pres">
      <dgm:prSet presAssocID="{122A0BA0-F151-49A1-8619-9DF5B569B657}" presName="vertTwo" presStyleCnt="0"/>
      <dgm:spPr/>
    </dgm:pt>
    <dgm:pt modelId="{DE9CA8E8-AAA9-4D38-A035-122BCD1EA35A}" type="pres">
      <dgm:prSet presAssocID="{122A0BA0-F151-49A1-8619-9DF5B569B657}" presName="txTwo" presStyleLbl="node2" presStyleIdx="1" presStyleCnt="2" custScaleX="100057">
        <dgm:presLayoutVars>
          <dgm:chPref val="3"/>
        </dgm:presLayoutVars>
      </dgm:prSet>
      <dgm:spPr/>
    </dgm:pt>
    <dgm:pt modelId="{14F46C95-A13B-42A4-B227-A146E5688D50}" type="pres">
      <dgm:prSet presAssocID="{122A0BA0-F151-49A1-8619-9DF5B569B657}" presName="parTransTwo" presStyleCnt="0"/>
      <dgm:spPr/>
    </dgm:pt>
    <dgm:pt modelId="{E425818C-1A77-4C26-B3D3-0898E0EA9BFC}" type="pres">
      <dgm:prSet presAssocID="{122A0BA0-F151-49A1-8619-9DF5B569B657}" presName="horzTwo" presStyleCnt="0"/>
      <dgm:spPr/>
    </dgm:pt>
    <dgm:pt modelId="{39321228-CE28-4601-93AC-606A4CE03733}" type="pres">
      <dgm:prSet presAssocID="{915209F5-9966-40DC-91D5-0A461A1201F5}" presName="vertThree" presStyleCnt="0"/>
      <dgm:spPr/>
    </dgm:pt>
    <dgm:pt modelId="{DDC39B86-8316-4861-8751-1B2B2B6F696D}" type="pres">
      <dgm:prSet presAssocID="{915209F5-9966-40DC-91D5-0A461A1201F5}" presName="txThree" presStyleLbl="node3" presStyleIdx="1" presStyleCnt="2" custScaleX="122210">
        <dgm:presLayoutVars>
          <dgm:chPref val="3"/>
        </dgm:presLayoutVars>
      </dgm:prSet>
      <dgm:spPr/>
    </dgm:pt>
    <dgm:pt modelId="{3EAB0F32-7D2E-4F3A-936A-04EB0CE73630}" type="pres">
      <dgm:prSet presAssocID="{915209F5-9966-40DC-91D5-0A461A1201F5}" presName="horzThree" presStyleCnt="0"/>
      <dgm:spPr/>
    </dgm:pt>
  </dgm:ptLst>
  <dgm:cxnLst>
    <dgm:cxn modelId="{86640407-79B2-4D92-96BD-0DA1901CFC63}" srcId="{3ADDD8DF-F4F0-4968-883C-6DBFE88C4528}" destId="{F254EE8D-467B-4F70-AF6C-1CBC817C0956}" srcOrd="0" destOrd="0" parTransId="{7C868C4D-D821-44EF-85B1-9378761D9E7E}" sibTransId="{6B686D41-218E-4A15-8648-AA5CBBB2C4FC}"/>
    <dgm:cxn modelId="{5F3C7920-4177-4744-89C3-9376DEA94C8F}" type="presOf" srcId="{915209F5-9966-40DC-91D5-0A461A1201F5}" destId="{DDC39B86-8316-4861-8751-1B2B2B6F696D}" srcOrd="0" destOrd="0" presId="urn:microsoft.com/office/officeart/2005/8/layout/hierarchy4"/>
    <dgm:cxn modelId="{19AB0821-8221-4CFA-AE36-DBEAB305F4A6}" srcId="{3ADDD8DF-F4F0-4968-883C-6DBFE88C4528}" destId="{122A0BA0-F151-49A1-8619-9DF5B569B657}" srcOrd="1" destOrd="0" parTransId="{60E4F422-FFFD-4AB5-818A-B4364A515ACC}" sibTransId="{21105297-4AD2-498E-90C7-A3E23706863C}"/>
    <dgm:cxn modelId="{FA61DD29-FD61-4001-9C3F-2359E857C3B6}" type="presOf" srcId="{122A0BA0-F151-49A1-8619-9DF5B569B657}" destId="{DE9CA8E8-AAA9-4D38-A035-122BCD1EA35A}" srcOrd="0" destOrd="0" presId="urn:microsoft.com/office/officeart/2005/8/layout/hierarchy4"/>
    <dgm:cxn modelId="{9BC4C73A-C933-4E1F-9778-46A9B121F456}" srcId="{F254EE8D-467B-4F70-AF6C-1CBC817C0956}" destId="{D807BF8B-7284-4C31-A8C4-128CAD14F7C7}" srcOrd="0" destOrd="0" parTransId="{862E09B9-566F-4070-90EC-9C16CD3B676D}" sibTransId="{E2F4F15B-13F8-4B3D-9FCC-829CCA797EEB}"/>
    <dgm:cxn modelId="{F9BB7C3C-A78B-4E47-9BF3-FCF495753E1D}" type="presOf" srcId="{F254EE8D-467B-4F70-AF6C-1CBC817C0956}" destId="{572890AF-6676-47A9-A838-4DFEAA836932}" srcOrd="0" destOrd="0" presId="urn:microsoft.com/office/officeart/2005/8/layout/hierarchy4"/>
    <dgm:cxn modelId="{1244FC3E-6B9A-4A22-8865-EBC987733798}" type="presOf" srcId="{3ADDD8DF-F4F0-4968-883C-6DBFE88C4528}" destId="{50361D3E-CD43-4BB5-9EC6-4600C21D5D7B}" srcOrd="0" destOrd="0" presId="urn:microsoft.com/office/officeart/2005/8/layout/hierarchy4"/>
    <dgm:cxn modelId="{93F1826B-C73E-42FE-B05F-F12AECE45DE2}" type="presOf" srcId="{D807BF8B-7284-4C31-A8C4-128CAD14F7C7}" destId="{63065776-A92C-4A0A-B72C-D827216C6DB4}" srcOrd="0" destOrd="0" presId="urn:microsoft.com/office/officeart/2005/8/layout/hierarchy4"/>
    <dgm:cxn modelId="{7914C259-5124-445A-9A75-C423671D9946}" srcId="{122A0BA0-F151-49A1-8619-9DF5B569B657}" destId="{915209F5-9966-40DC-91D5-0A461A1201F5}" srcOrd="0" destOrd="0" parTransId="{7CD0C693-F853-42CC-8914-593771A56FAE}" sibTransId="{AB3F0A0F-45C9-426C-8905-E067EE061D42}"/>
    <dgm:cxn modelId="{19EDD3E2-E0BD-4A93-AFB9-C155B5040F9D}" type="presOf" srcId="{EFA67321-A5E4-4F08-B703-25F0DCE90F6D}" destId="{CF1E0E97-9396-422F-91A1-8EDED7FA55B1}" srcOrd="0" destOrd="0" presId="urn:microsoft.com/office/officeart/2005/8/layout/hierarchy4"/>
    <dgm:cxn modelId="{143ABDFF-C1EF-41C6-A1E9-3AFB6AEEBBAC}" srcId="{EFA67321-A5E4-4F08-B703-25F0DCE90F6D}" destId="{3ADDD8DF-F4F0-4968-883C-6DBFE88C4528}" srcOrd="0" destOrd="0" parTransId="{5BA8F605-1856-4C84-BD80-DE3386ABC2D1}" sibTransId="{F3ED4791-3A53-4766-BD40-915D2D085015}"/>
    <dgm:cxn modelId="{EBFFA497-D2B5-46BE-922C-5E3C23496CDA}" type="presParOf" srcId="{CF1E0E97-9396-422F-91A1-8EDED7FA55B1}" destId="{D4393DA7-96B7-4C46-ACDB-B676D50EF39F}" srcOrd="0" destOrd="0" presId="urn:microsoft.com/office/officeart/2005/8/layout/hierarchy4"/>
    <dgm:cxn modelId="{1D9D7BF0-6FAB-453F-9F21-8C17710A0F61}" type="presParOf" srcId="{D4393DA7-96B7-4C46-ACDB-B676D50EF39F}" destId="{50361D3E-CD43-4BB5-9EC6-4600C21D5D7B}" srcOrd="0" destOrd="0" presId="urn:microsoft.com/office/officeart/2005/8/layout/hierarchy4"/>
    <dgm:cxn modelId="{59A6FC6E-FF77-47F3-8F3F-537F80E55D48}" type="presParOf" srcId="{D4393DA7-96B7-4C46-ACDB-B676D50EF39F}" destId="{587516A4-A332-455A-987F-C77FFF69A085}" srcOrd="1" destOrd="0" presId="urn:microsoft.com/office/officeart/2005/8/layout/hierarchy4"/>
    <dgm:cxn modelId="{6737323C-A5D2-4178-BB46-5977535915B8}" type="presParOf" srcId="{D4393DA7-96B7-4C46-ACDB-B676D50EF39F}" destId="{92A639C7-A747-4E65-9A89-4A7FA81A081D}" srcOrd="2" destOrd="0" presId="urn:microsoft.com/office/officeart/2005/8/layout/hierarchy4"/>
    <dgm:cxn modelId="{E5CAA738-E656-4C19-9B27-2B84979A99EA}" type="presParOf" srcId="{92A639C7-A747-4E65-9A89-4A7FA81A081D}" destId="{2527C162-F503-46F1-A60C-1DC6FB742D03}" srcOrd="0" destOrd="0" presId="urn:microsoft.com/office/officeart/2005/8/layout/hierarchy4"/>
    <dgm:cxn modelId="{659FD71C-F1E3-4C66-83ED-2D006FEC44FE}" type="presParOf" srcId="{2527C162-F503-46F1-A60C-1DC6FB742D03}" destId="{572890AF-6676-47A9-A838-4DFEAA836932}" srcOrd="0" destOrd="0" presId="urn:microsoft.com/office/officeart/2005/8/layout/hierarchy4"/>
    <dgm:cxn modelId="{1296044A-8DC8-40E6-9F29-03080A1A1686}" type="presParOf" srcId="{2527C162-F503-46F1-A60C-1DC6FB742D03}" destId="{324A4348-0BD1-4F55-90B4-54D3844C0D78}" srcOrd="1" destOrd="0" presId="urn:microsoft.com/office/officeart/2005/8/layout/hierarchy4"/>
    <dgm:cxn modelId="{D210DA29-5D4C-496E-AEBE-7569BD9E947C}" type="presParOf" srcId="{2527C162-F503-46F1-A60C-1DC6FB742D03}" destId="{21909DC6-C9B8-4425-AF31-2CC2E7B4E6BF}" srcOrd="2" destOrd="0" presId="urn:microsoft.com/office/officeart/2005/8/layout/hierarchy4"/>
    <dgm:cxn modelId="{2EEB66F5-BE4E-4C5E-8747-054E3296F212}" type="presParOf" srcId="{21909DC6-C9B8-4425-AF31-2CC2E7B4E6BF}" destId="{847CA90D-AD05-44E4-AD62-085E3C0E56D3}" srcOrd="0" destOrd="0" presId="urn:microsoft.com/office/officeart/2005/8/layout/hierarchy4"/>
    <dgm:cxn modelId="{C31D4723-F1C7-4897-BB0F-A983D795E3BC}" type="presParOf" srcId="{847CA90D-AD05-44E4-AD62-085E3C0E56D3}" destId="{63065776-A92C-4A0A-B72C-D827216C6DB4}" srcOrd="0" destOrd="0" presId="urn:microsoft.com/office/officeart/2005/8/layout/hierarchy4"/>
    <dgm:cxn modelId="{81F15EA1-5D47-48EF-B4B6-66599C8284E4}" type="presParOf" srcId="{847CA90D-AD05-44E4-AD62-085E3C0E56D3}" destId="{6FD499EB-637B-4958-A0C9-BEE312E8D08E}" srcOrd="1" destOrd="0" presId="urn:microsoft.com/office/officeart/2005/8/layout/hierarchy4"/>
    <dgm:cxn modelId="{00CB2194-C382-4F87-A4D0-4F18BD497B79}" type="presParOf" srcId="{92A639C7-A747-4E65-9A89-4A7FA81A081D}" destId="{C7C09DB2-9ACF-4027-933E-113429C83839}" srcOrd="1" destOrd="0" presId="urn:microsoft.com/office/officeart/2005/8/layout/hierarchy4"/>
    <dgm:cxn modelId="{1FCE3708-B1C9-4CC1-92FE-D5FDA312A9FE}" type="presParOf" srcId="{92A639C7-A747-4E65-9A89-4A7FA81A081D}" destId="{2A9F18F0-C415-4DF2-95A2-22782497FC26}" srcOrd="2" destOrd="0" presId="urn:microsoft.com/office/officeart/2005/8/layout/hierarchy4"/>
    <dgm:cxn modelId="{4DEFF1ED-9E27-425E-8C7F-BA5D2E861298}" type="presParOf" srcId="{2A9F18F0-C415-4DF2-95A2-22782497FC26}" destId="{DE9CA8E8-AAA9-4D38-A035-122BCD1EA35A}" srcOrd="0" destOrd="0" presId="urn:microsoft.com/office/officeart/2005/8/layout/hierarchy4"/>
    <dgm:cxn modelId="{5EC8B7F3-F6A9-45E3-A987-D14DEFFDA2AC}" type="presParOf" srcId="{2A9F18F0-C415-4DF2-95A2-22782497FC26}" destId="{14F46C95-A13B-42A4-B227-A146E5688D50}" srcOrd="1" destOrd="0" presId="urn:microsoft.com/office/officeart/2005/8/layout/hierarchy4"/>
    <dgm:cxn modelId="{F225F7E5-DB9A-4B1E-ABC7-0D13B72D0B88}" type="presParOf" srcId="{2A9F18F0-C415-4DF2-95A2-22782497FC26}" destId="{E425818C-1A77-4C26-B3D3-0898E0EA9BFC}" srcOrd="2" destOrd="0" presId="urn:microsoft.com/office/officeart/2005/8/layout/hierarchy4"/>
    <dgm:cxn modelId="{956F45DB-68DB-4080-8C16-431EC320A8F6}" type="presParOf" srcId="{E425818C-1A77-4C26-B3D3-0898E0EA9BFC}" destId="{39321228-CE28-4601-93AC-606A4CE03733}" srcOrd="0" destOrd="0" presId="urn:microsoft.com/office/officeart/2005/8/layout/hierarchy4"/>
    <dgm:cxn modelId="{B62D9216-5FA1-406B-9E91-A4C26F83B0AC}" type="presParOf" srcId="{39321228-CE28-4601-93AC-606A4CE03733}" destId="{DDC39B86-8316-4861-8751-1B2B2B6F696D}" srcOrd="0" destOrd="0" presId="urn:microsoft.com/office/officeart/2005/8/layout/hierarchy4"/>
    <dgm:cxn modelId="{32624C19-77E0-467B-BE3C-4D4E42C020DB}" type="presParOf" srcId="{39321228-CE28-4601-93AC-606A4CE03733}" destId="{3EAB0F32-7D2E-4F3A-936A-04EB0CE7363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A7CF67-5C55-47F2-A515-86418CF27033}">
      <dsp:nvSpPr>
        <dsp:cNvPr id="0" name=""/>
        <dsp:cNvSpPr/>
      </dsp:nvSpPr>
      <dsp:spPr>
        <a:xfrm>
          <a:off x="1090694" y="0"/>
          <a:ext cx="6853451" cy="405265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331AEB-DB45-40F9-86C7-DD564FF1A04C}">
      <dsp:nvSpPr>
        <dsp:cNvPr id="0" name=""/>
        <dsp:cNvSpPr/>
      </dsp:nvSpPr>
      <dsp:spPr>
        <a:xfrm>
          <a:off x="2755" y="1215794"/>
          <a:ext cx="1790527" cy="16210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800" kern="1200" dirty="0">
              <a:cs typeface="B Titr" panose="00000700000000000000" pitchFamily="2" charset="-78"/>
            </a:rPr>
            <a:t>هسته‌های علمی در حوزه علوم پایه</a:t>
          </a:r>
          <a:endParaRPr lang="en-US" sz="1800" kern="1200" dirty="0">
            <a:cs typeface="B Titr" panose="00000700000000000000" pitchFamily="2" charset="-78"/>
          </a:endParaRPr>
        </a:p>
      </dsp:txBody>
      <dsp:txXfrm>
        <a:off x="81889" y="1294928"/>
        <a:ext cx="1632259" cy="1462792"/>
      </dsp:txXfrm>
    </dsp:sp>
    <dsp:sp modelId="{7956D0DC-EBAA-49EF-8DB7-008AE5825517}">
      <dsp:nvSpPr>
        <dsp:cNvPr id="0" name=""/>
        <dsp:cNvSpPr/>
      </dsp:nvSpPr>
      <dsp:spPr>
        <a:xfrm>
          <a:off x="2091704" y="1215794"/>
          <a:ext cx="1790527" cy="16210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800" kern="1200" dirty="0">
              <a:cs typeface="B Titr" panose="00000700000000000000" pitchFamily="2" charset="-78"/>
            </a:rPr>
            <a:t>حداقل 5 استاد از 3 دانشگاه </a:t>
          </a:r>
          <a:endParaRPr lang="en-US" sz="1800" b="1" kern="1200" dirty="0">
            <a:cs typeface="2  Nazanin" panose="00000400000000000000" pitchFamily="2" charset="-78"/>
          </a:endParaRPr>
        </a:p>
      </dsp:txBody>
      <dsp:txXfrm>
        <a:off x="2170838" y="1294928"/>
        <a:ext cx="1632259" cy="1462792"/>
      </dsp:txXfrm>
    </dsp:sp>
    <dsp:sp modelId="{77FEE2D6-0222-46A0-8160-3DA12E1B9AF3}">
      <dsp:nvSpPr>
        <dsp:cNvPr id="0" name=""/>
        <dsp:cNvSpPr/>
      </dsp:nvSpPr>
      <dsp:spPr>
        <a:xfrm>
          <a:off x="4180652" y="1215794"/>
          <a:ext cx="1790527" cy="16210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800" kern="1200" dirty="0">
              <a:cs typeface="B Titr" panose="00000700000000000000" pitchFamily="2" charset="-78"/>
            </a:rPr>
            <a:t>ایجاد مارکز تحقیقاتی پیشرفته </a:t>
          </a:r>
          <a:endParaRPr lang="en-US" sz="1800" b="1" kern="1200" dirty="0">
            <a:cs typeface="2  Nazanin" panose="00000400000000000000" pitchFamily="2" charset="-78"/>
          </a:endParaRPr>
        </a:p>
      </dsp:txBody>
      <dsp:txXfrm>
        <a:off x="4259786" y="1294928"/>
        <a:ext cx="1632259" cy="1462792"/>
      </dsp:txXfrm>
    </dsp:sp>
    <dsp:sp modelId="{F93A1284-95D0-4CF1-88AA-02C2A4C4A593}">
      <dsp:nvSpPr>
        <dsp:cNvPr id="0" name=""/>
        <dsp:cNvSpPr/>
      </dsp:nvSpPr>
      <dsp:spPr>
        <a:xfrm>
          <a:off x="6269600" y="1215794"/>
          <a:ext cx="1790527" cy="16210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800" kern="1200" dirty="0">
              <a:cs typeface="B Titr" panose="00000700000000000000" pitchFamily="2" charset="-78"/>
            </a:rPr>
            <a:t>اتصال هسته های چند رشته‌ای (علوم پایه و مهندسی)</a:t>
          </a:r>
          <a:endParaRPr lang="en-US" sz="1800" b="1" kern="1200" dirty="0">
            <a:cs typeface="2  Nazanin" panose="00000400000000000000" pitchFamily="2" charset="-78"/>
          </a:endParaRPr>
        </a:p>
      </dsp:txBody>
      <dsp:txXfrm>
        <a:off x="6348734" y="1294928"/>
        <a:ext cx="1632259" cy="14627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B0D554-7E42-4B2D-B1B3-1D9F09F25105}">
      <dsp:nvSpPr>
        <dsp:cNvPr id="0" name=""/>
        <dsp:cNvSpPr/>
      </dsp:nvSpPr>
      <dsp:spPr>
        <a:xfrm>
          <a:off x="967" y="0"/>
          <a:ext cx="2515781" cy="424303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Nazanin" panose="00000400000000000000" pitchFamily="2" charset="-78"/>
            </a:rPr>
            <a:t>فرصت مطالعاتی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2  Nazanin" panose="00000400000000000000" pitchFamily="2" charset="-78"/>
          </a:endParaRPr>
        </a:p>
      </dsp:txBody>
      <dsp:txXfrm>
        <a:off x="967" y="0"/>
        <a:ext cx="2515781" cy="1272909"/>
      </dsp:txXfrm>
    </dsp:sp>
    <dsp:sp modelId="{1D37DFEC-73AD-4755-93C6-0E999E3B0A4E}">
      <dsp:nvSpPr>
        <dsp:cNvPr id="0" name=""/>
        <dsp:cNvSpPr/>
      </dsp:nvSpPr>
      <dsp:spPr>
        <a:xfrm>
          <a:off x="2705432" y="0"/>
          <a:ext cx="2515781" cy="424303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Nazanin" panose="00000400000000000000" pitchFamily="2" charset="-78"/>
            </a:rPr>
            <a:t>پسا دکتری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2  Nazanin" panose="00000400000000000000" pitchFamily="2" charset="-78"/>
          </a:endParaRPr>
        </a:p>
      </dsp:txBody>
      <dsp:txXfrm>
        <a:off x="2705432" y="0"/>
        <a:ext cx="2515781" cy="1272909"/>
      </dsp:txXfrm>
    </dsp:sp>
    <dsp:sp modelId="{AD753DF6-428E-4251-8AF8-669A19E3FF41}">
      <dsp:nvSpPr>
        <dsp:cNvPr id="0" name=""/>
        <dsp:cNvSpPr/>
      </dsp:nvSpPr>
      <dsp:spPr>
        <a:xfrm>
          <a:off x="5409897" y="0"/>
          <a:ext cx="2515781" cy="424303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Nazanin" panose="00000400000000000000" pitchFamily="2" charset="-78"/>
            </a:rPr>
            <a:t>گرنت پژوهشی علوم پایه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2  Nazanin" panose="00000400000000000000" pitchFamily="2" charset="-78"/>
          </a:endParaRPr>
        </a:p>
      </dsp:txBody>
      <dsp:txXfrm>
        <a:off x="5409897" y="0"/>
        <a:ext cx="2515781" cy="1272909"/>
      </dsp:txXfrm>
    </dsp:sp>
    <dsp:sp modelId="{D172324D-8C3C-4DC4-9489-68831DB04302}">
      <dsp:nvSpPr>
        <dsp:cNvPr id="0" name=""/>
        <dsp:cNvSpPr/>
      </dsp:nvSpPr>
      <dsp:spPr>
        <a:xfrm>
          <a:off x="5661476" y="1273271"/>
          <a:ext cx="2012625" cy="83358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800" kern="1200" dirty="0">
              <a:cs typeface="2  Nazanin" panose="00000400000000000000" pitchFamily="2" charset="-78"/>
            </a:rPr>
            <a:t>کاربردی</a:t>
          </a:r>
          <a:endParaRPr lang="en-US" sz="2800" kern="1200" dirty="0">
            <a:cs typeface="2  Nazanin" panose="00000400000000000000" pitchFamily="2" charset="-78"/>
          </a:endParaRPr>
        </a:p>
      </dsp:txBody>
      <dsp:txXfrm>
        <a:off x="5685891" y="1297686"/>
        <a:ext cx="1963795" cy="784755"/>
      </dsp:txXfrm>
    </dsp:sp>
    <dsp:sp modelId="{F1EC958C-6097-4334-9747-F38C4BD88BC2}">
      <dsp:nvSpPr>
        <dsp:cNvPr id="0" name=""/>
        <dsp:cNvSpPr/>
      </dsp:nvSpPr>
      <dsp:spPr>
        <a:xfrm>
          <a:off x="5661476" y="2235101"/>
          <a:ext cx="2012625" cy="83358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800" kern="1200" dirty="0">
              <a:cs typeface="2  Nazanin" panose="00000400000000000000" pitchFamily="2" charset="-78"/>
            </a:rPr>
            <a:t>بنیادین</a:t>
          </a:r>
          <a:endParaRPr lang="en-US" sz="2800" kern="1200" dirty="0">
            <a:cs typeface="2  Nazanin" panose="00000400000000000000" pitchFamily="2" charset="-78"/>
          </a:endParaRPr>
        </a:p>
      </dsp:txBody>
      <dsp:txXfrm>
        <a:off x="5685891" y="2259516"/>
        <a:ext cx="1963795" cy="784755"/>
      </dsp:txXfrm>
    </dsp:sp>
    <dsp:sp modelId="{2E1D316F-8B79-4366-9965-2899F027CBA1}">
      <dsp:nvSpPr>
        <dsp:cNvPr id="0" name=""/>
        <dsp:cNvSpPr/>
      </dsp:nvSpPr>
      <dsp:spPr>
        <a:xfrm>
          <a:off x="5661476" y="3196931"/>
          <a:ext cx="2012625" cy="83358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800" kern="1200" dirty="0">
              <a:cs typeface="2  Nazanin" panose="00000400000000000000" pitchFamily="2" charset="-78"/>
            </a:rPr>
            <a:t>محض</a:t>
          </a:r>
          <a:endParaRPr lang="en-US" sz="2800" kern="1200" dirty="0">
            <a:cs typeface="2  Nazanin" panose="00000400000000000000" pitchFamily="2" charset="-78"/>
          </a:endParaRPr>
        </a:p>
      </dsp:txBody>
      <dsp:txXfrm>
        <a:off x="5685891" y="3221346"/>
        <a:ext cx="1963795" cy="7847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361D3E-CD43-4BB5-9EC6-4600C21D5D7B}">
      <dsp:nvSpPr>
        <dsp:cNvPr id="0" name=""/>
        <dsp:cNvSpPr/>
      </dsp:nvSpPr>
      <dsp:spPr>
        <a:xfrm>
          <a:off x="3741" y="1947"/>
          <a:ext cx="8120517" cy="17092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4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rPr>
            <a:t>دفتر امور بین الملل</a:t>
          </a:r>
          <a:endParaRPr lang="en-US" sz="4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2  Nazanin" panose="00000400000000000000" pitchFamily="2" charset="-78"/>
          </a:endParaRPr>
        </a:p>
      </dsp:txBody>
      <dsp:txXfrm>
        <a:off x="53802" y="52008"/>
        <a:ext cx="8020395" cy="1609086"/>
      </dsp:txXfrm>
    </dsp:sp>
    <dsp:sp modelId="{572890AF-6676-47A9-A838-4DFEAA836932}">
      <dsp:nvSpPr>
        <dsp:cNvPr id="0" name=""/>
        <dsp:cNvSpPr/>
      </dsp:nvSpPr>
      <dsp:spPr>
        <a:xfrm>
          <a:off x="11667" y="1854729"/>
          <a:ext cx="4941992" cy="170920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Nazanin" panose="00000400000000000000" pitchFamily="2" charset="-78"/>
            </a:rPr>
            <a:t>وبینارهای علم و فناوری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2  Nazanin" panose="00000400000000000000" pitchFamily="2" charset="-78"/>
          </a:endParaRPr>
        </a:p>
      </dsp:txBody>
      <dsp:txXfrm>
        <a:off x="61728" y="1904790"/>
        <a:ext cx="4841870" cy="1609086"/>
      </dsp:txXfrm>
    </dsp:sp>
    <dsp:sp modelId="{63065776-A92C-4A0A-B72C-D827216C6DB4}">
      <dsp:nvSpPr>
        <dsp:cNvPr id="0" name=""/>
        <dsp:cNvSpPr/>
      </dsp:nvSpPr>
      <dsp:spPr>
        <a:xfrm>
          <a:off x="11667" y="3707511"/>
          <a:ext cx="2420172" cy="170920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Nazanin" panose="00000400000000000000" pitchFamily="2" charset="-78"/>
            </a:rPr>
            <a:t>سرفصل همکاری های ایران و چین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2  Nazanin" panose="00000400000000000000" pitchFamily="2" charset="-78"/>
          </a:endParaRPr>
        </a:p>
      </dsp:txBody>
      <dsp:txXfrm>
        <a:off x="61728" y="3757572"/>
        <a:ext cx="2320050" cy="1609086"/>
      </dsp:txXfrm>
    </dsp:sp>
    <dsp:sp modelId="{E5E239CC-E079-4917-A249-5176056FBCC3}">
      <dsp:nvSpPr>
        <dsp:cNvPr id="0" name=""/>
        <dsp:cNvSpPr/>
      </dsp:nvSpPr>
      <dsp:spPr>
        <a:xfrm>
          <a:off x="2533487" y="3707511"/>
          <a:ext cx="2420172" cy="170920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Nazanin" panose="00000400000000000000" pitchFamily="2" charset="-78"/>
            </a:rPr>
            <a:t>برگزاری سمینار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2  Nazanin" panose="00000400000000000000" pitchFamily="2" charset="-78"/>
          </a:endParaRPr>
        </a:p>
      </dsp:txBody>
      <dsp:txXfrm>
        <a:off x="2583548" y="3757572"/>
        <a:ext cx="2320050" cy="1609086"/>
      </dsp:txXfrm>
    </dsp:sp>
    <dsp:sp modelId="{DE9CA8E8-AAA9-4D38-A035-122BCD1EA35A}">
      <dsp:nvSpPr>
        <dsp:cNvPr id="0" name=""/>
        <dsp:cNvSpPr/>
      </dsp:nvSpPr>
      <dsp:spPr>
        <a:xfrm>
          <a:off x="5156953" y="1854729"/>
          <a:ext cx="2959378" cy="170920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Nazanin" panose="00000400000000000000" pitchFamily="2" charset="-78"/>
            </a:rPr>
            <a:t>کارگاه‌های آموزشی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2  Nazanin" panose="00000400000000000000" pitchFamily="2" charset="-78"/>
          </a:endParaRPr>
        </a:p>
      </dsp:txBody>
      <dsp:txXfrm>
        <a:off x="5207014" y="1904790"/>
        <a:ext cx="2859256" cy="1609086"/>
      </dsp:txXfrm>
    </dsp:sp>
    <dsp:sp modelId="{DDC39B86-8316-4861-8751-1B2B2B6F696D}">
      <dsp:nvSpPr>
        <dsp:cNvPr id="0" name=""/>
        <dsp:cNvSpPr/>
      </dsp:nvSpPr>
      <dsp:spPr>
        <a:xfrm>
          <a:off x="5157796" y="3707511"/>
          <a:ext cx="2957692" cy="170920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Nazanin" panose="00000400000000000000" pitchFamily="2" charset="-78"/>
            </a:rPr>
            <a:t>فرصت مطالعات اساتید در خارج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2  Nazanin" panose="00000400000000000000" pitchFamily="2" charset="-78"/>
          </a:endParaRPr>
        </a:p>
      </dsp:txBody>
      <dsp:txXfrm>
        <a:off x="5207857" y="3757572"/>
        <a:ext cx="2857570" cy="16090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361D3E-CD43-4BB5-9EC6-4600C21D5D7B}">
      <dsp:nvSpPr>
        <dsp:cNvPr id="0" name=""/>
        <dsp:cNvSpPr/>
      </dsp:nvSpPr>
      <dsp:spPr>
        <a:xfrm>
          <a:off x="5317" y="1947"/>
          <a:ext cx="8117365" cy="17092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4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rPr>
            <a:t>دفتر اکتساب فناوری</a:t>
          </a:r>
          <a:endParaRPr lang="en-US" sz="4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2  Nazanin" panose="00000400000000000000" pitchFamily="2" charset="-78"/>
          </a:endParaRPr>
        </a:p>
      </dsp:txBody>
      <dsp:txXfrm>
        <a:off x="55378" y="52008"/>
        <a:ext cx="8017243" cy="1609086"/>
      </dsp:txXfrm>
    </dsp:sp>
    <dsp:sp modelId="{572890AF-6676-47A9-A838-4DFEAA836932}">
      <dsp:nvSpPr>
        <dsp:cNvPr id="0" name=""/>
        <dsp:cNvSpPr/>
      </dsp:nvSpPr>
      <dsp:spPr>
        <a:xfrm>
          <a:off x="13240" y="1854729"/>
          <a:ext cx="4938845" cy="170920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Nazanin" panose="00000400000000000000" pitchFamily="2" charset="-78"/>
            </a:rPr>
            <a:t>پروژه‌های بدیع و نوظهور (سقف 3 حتی 5 میلیارد تومان)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2  Nazanin" panose="00000400000000000000" pitchFamily="2" charset="-78"/>
          </a:endParaRPr>
        </a:p>
      </dsp:txBody>
      <dsp:txXfrm>
        <a:off x="63301" y="1904790"/>
        <a:ext cx="4838723" cy="1609086"/>
      </dsp:txXfrm>
    </dsp:sp>
    <dsp:sp modelId="{63065776-A92C-4A0A-B72C-D827216C6DB4}">
      <dsp:nvSpPr>
        <dsp:cNvPr id="0" name=""/>
        <dsp:cNvSpPr/>
      </dsp:nvSpPr>
      <dsp:spPr>
        <a:xfrm>
          <a:off x="13240" y="3707511"/>
          <a:ext cx="4938845" cy="170920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Nazanin" panose="00000400000000000000" pitchFamily="2" charset="-78"/>
            </a:rPr>
            <a:t>پروژه‌های امکان سنجی بدیع و نوظهور (200 م.ت. 6 الی 12 ماه) 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2  Nazanin" panose="00000400000000000000" pitchFamily="2" charset="-78"/>
          </a:endParaRPr>
        </a:p>
      </dsp:txBody>
      <dsp:txXfrm>
        <a:off x="63301" y="3757572"/>
        <a:ext cx="4838723" cy="1609086"/>
      </dsp:txXfrm>
    </dsp:sp>
    <dsp:sp modelId="{DE9CA8E8-AAA9-4D38-A035-122BCD1EA35A}">
      <dsp:nvSpPr>
        <dsp:cNvPr id="0" name=""/>
        <dsp:cNvSpPr/>
      </dsp:nvSpPr>
      <dsp:spPr>
        <a:xfrm>
          <a:off x="5155380" y="1854729"/>
          <a:ext cx="2959378" cy="170920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Nazanin" panose="00000400000000000000" pitchFamily="2" charset="-78"/>
            </a:rPr>
            <a:t>پروژه‌های گلوگاهی و پیشرفته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2  Nazanin" panose="00000400000000000000" pitchFamily="2" charset="-78"/>
          </a:endParaRPr>
        </a:p>
      </dsp:txBody>
      <dsp:txXfrm>
        <a:off x="5205441" y="1904790"/>
        <a:ext cx="2859256" cy="1609086"/>
      </dsp:txXfrm>
    </dsp:sp>
    <dsp:sp modelId="{DDC39B86-8316-4861-8751-1B2B2B6F696D}">
      <dsp:nvSpPr>
        <dsp:cNvPr id="0" name=""/>
        <dsp:cNvSpPr/>
      </dsp:nvSpPr>
      <dsp:spPr>
        <a:xfrm>
          <a:off x="5156223" y="3707511"/>
          <a:ext cx="2957692" cy="170920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Nazanin" panose="00000400000000000000" pitchFamily="2" charset="-78"/>
            </a:rPr>
            <a:t>طرح‌های کلان فناورانه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2  Nazanin" panose="00000400000000000000" pitchFamily="2" charset="-78"/>
          </a:endParaRPr>
        </a:p>
      </dsp:txBody>
      <dsp:txXfrm>
        <a:off x="5206284" y="3757572"/>
        <a:ext cx="2857570" cy="16090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9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738" y="0"/>
            <a:ext cx="3055937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DF92DA-A6DA-45D7-B2FA-A64886F60681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850" y="4479925"/>
            <a:ext cx="5643563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559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738" y="8842375"/>
            <a:ext cx="3055937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98A6F9-06AC-4DD0-921A-2211BC16C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447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2663B-2240-418D-B56D-BE4C96B23BD7}" type="datetime8">
              <a:rPr lang="fa-IR" smtClean="0"/>
              <a:t>27 ژانويه 24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6933F5BF-5AA6-4E34-805B-8176A485058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38329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46538-DE61-461D-9CC7-A012B7062325}" type="datetime8">
              <a:rPr lang="fa-IR" smtClean="0"/>
              <a:t>27 ژانويه 24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3F5BF-5AA6-4E34-805B-8176A485058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63119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B8EC5-9F6A-46DF-857D-83C843907EF5}" type="datetime8">
              <a:rPr lang="fa-IR" smtClean="0"/>
              <a:t>27 ژانويه 24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3F5BF-5AA6-4E34-805B-8176A485058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93969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877C-4B96-49DC-87FB-298D0290A709}" type="datetime8">
              <a:rPr lang="fa-IR" smtClean="0"/>
              <a:t>27 ژانويه 24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3F5BF-5AA6-4E34-805B-8176A485058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47478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B26785A0-A0DB-4DD1-9C64-93D91EC6CD92}" type="datetime8">
              <a:rPr lang="fa-IR" smtClean="0"/>
              <a:t>27 ژانويه 24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fa-IR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6933F5BF-5AA6-4E34-805B-8176A485058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72249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0FF6D-4345-475C-A538-D2F1E3A6555B}" type="datetime8">
              <a:rPr lang="fa-IR" smtClean="0"/>
              <a:t>27 ژانويه 24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3F5BF-5AA6-4E34-805B-8176A485058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55961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31350-3962-4590-A63D-6F82E5A827FB}" type="datetime8">
              <a:rPr lang="fa-IR" smtClean="0"/>
              <a:t>27 ژانويه 24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3F5BF-5AA6-4E34-805B-8176A485058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85469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9777C-3062-4F3A-ABBF-7FB4181D7D63}" type="datetime8">
              <a:rPr lang="fa-IR" smtClean="0"/>
              <a:t>27 ژانويه 24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3F5BF-5AA6-4E34-805B-8176A485058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59932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F580A-9D86-4656-8C5C-B31B8868B63C}" type="datetime8">
              <a:rPr lang="fa-IR" smtClean="0"/>
              <a:t>27 ژانويه 24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3F5BF-5AA6-4E34-805B-8176A485058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79826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F82C9-DE72-4749-85D6-DCFD9C33564E}" type="datetime8">
              <a:rPr lang="fa-IR" smtClean="0"/>
              <a:t>27 ژانويه 24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3F5BF-5AA6-4E34-805B-8176A485058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40607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4E1AD-D961-46A6-A7E9-E4A0586FDA11}" type="datetime8">
              <a:rPr lang="fa-IR" smtClean="0"/>
              <a:t>27 ژانويه 24</a:t>
            </a:fld>
            <a:endParaRPr lang="fa-IR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3F5BF-5AA6-4E34-805B-8176A485058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75016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E4EAB3D6-C2C2-4870-A278-F78475C5305D}" type="datetime8">
              <a:rPr lang="fa-IR" smtClean="0"/>
              <a:t>27 ژانويه 24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fa-IR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6933F5BF-5AA6-4E34-805B-8176A485058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52637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844" y="-174172"/>
            <a:ext cx="8134025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3F5BF-5AA6-4E34-805B-8176A485058C}" type="slidenum">
              <a:rPr lang="fa-IR" smtClean="0"/>
              <a:t>1</a:t>
            </a:fld>
            <a:endParaRPr lang="fa-IR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D10A7EF-D622-18A8-141C-A9ADF882003E}"/>
              </a:ext>
            </a:extLst>
          </p:cNvPr>
          <p:cNvSpPr txBox="1">
            <a:spLocks/>
          </p:cNvSpPr>
          <p:nvPr/>
        </p:nvSpPr>
        <p:spPr>
          <a:xfrm>
            <a:off x="-484462" y="4289334"/>
            <a:ext cx="10018713" cy="9684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50000"/>
              </a:lnSpc>
            </a:pPr>
            <a:r>
              <a:rPr lang="fa-IR" sz="2600" dirty="0">
                <a:cs typeface="B Titr" panose="00000700000000000000" pitchFamily="2" charset="-78"/>
              </a:rPr>
              <a:t>دفتر ارتباط با صنعت دانشگاه صنعتی خواجه نصیر الدین طوسی</a:t>
            </a:r>
          </a:p>
        </p:txBody>
      </p:sp>
    </p:spTree>
    <p:extLst>
      <p:ext uri="{BB962C8B-B14F-4D97-AF65-F5344CB8AC3E}">
        <p14:creationId xmlns:p14="http://schemas.microsoft.com/office/powerpoint/2010/main" val="405618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3F5BF-5AA6-4E34-805B-8176A485058C}" type="slidenum">
              <a:rPr lang="fa-IR" smtClean="0"/>
              <a:t>10</a:t>
            </a:fld>
            <a:endParaRPr lang="fa-I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65" y="686219"/>
            <a:ext cx="3779756" cy="53238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9985" y="686220"/>
            <a:ext cx="3781700" cy="53238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4549" y="686219"/>
            <a:ext cx="3786470" cy="532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583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3F5BF-5AA6-4E34-805B-8176A485058C}" type="slidenum">
              <a:rPr lang="fa-IR" smtClean="0"/>
              <a:t>11</a:t>
            </a:fld>
            <a:endParaRPr lang="fa-IR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666358"/>
              </p:ext>
            </p:extLst>
          </p:nvPr>
        </p:nvGraphicFramePr>
        <p:xfrm>
          <a:off x="313391" y="162386"/>
          <a:ext cx="10997737" cy="6535901"/>
        </p:xfrm>
        <a:graphic>
          <a:graphicData uri="http://schemas.openxmlformats.org/drawingml/2006/table">
            <a:tbl>
              <a:tblPr rtl="1" firstRow="1" firstCol="1" bandRow="1"/>
              <a:tblGrid>
                <a:gridCol w="3253693">
                  <a:extLst>
                    <a:ext uri="{9D8B030D-6E8A-4147-A177-3AD203B41FA5}">
                      <a16:colId xmlns:a16="http://schemas.microsoft.com/office/drawing/2014/main" val="4011449179"/>
                    </a:ext>
                  </a:extLst>
                </a:gridCol>
                <a:gridCol w="2341906">
                  <a:extLst>
                    <a:ext uri="{9D8B030D-6E8A-4147-A177-3AD203B41FA5}">
                      <a16:colId xmlns:a16="http://schemas.microsoft.com/office/drawing/2014/main" val="632781057"/>
                    </a:ext>
                  </a:extLst>
                </a:gridCol>
                <a:gridCol w="3240831">
                  <a:extLst>
                    <a:ext uri="{9D8B030D-6E8A-4147-A177-3AD203B41FA5}">
                      <a16:colId xmlns:a16="http://schemas.microsoft.com/office/drawing/2014/main" val="2207601413"/>
                    </a:ext>
                  </a:extLst>
                </a:gridCol>
                <a:gridCol w="2161307">
                  <a:extLst>
                    <a:ext uri="{9D8B030D-6E8A-4147-A177-3AD203B41FA5}">
                      <a16:colId xmlns:a16="http://schemas.microsoft.com/office/drawing/2014/main" val="791276854"/>
                    </a:ext>
                  </a:extLst>
                </a:gridCol>
              </a:tblGrid>
              <a:tr h="147618"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توافقنامه ستاد کل (طرح جهاد علمی)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تفاهم نامه معاونت علمی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3406976"/>
                  </a:ext>
                </a:extLst>
              </a:tr>
              <a:tr h="136949"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مسئولیت کل طرح: ارتباط با صنعت (دکتر علیصادقی)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مسئولیت کل طرح: امور توسعه پژوهش (دکتر محبی)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1817687"/>
                  </a:ext>
                </a:extLst>
              </a:tr>
              <a:tr h="126519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محور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مسئول اجرا و پیگیری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محور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مسئول اجرا و پیگیری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6891332"/>
                  </a:ext>
                </a:extLst>
              </a:tr>
              <a:tr h="253036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بازدیدهای بین المللی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مدیریت امور بین الملل دانشگاه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مرجعیت علمی </a:t>
                      </a: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حمایت از مقالات منتشر شد ه در مجلات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مدیریت امور توسعه پژوهش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9595887"/>
                  </a:ext>
                </a:extLst>
              </a:tr>
              <a:tr h="253036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دوره‌های آموزشی علوم و فناوری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مرجعیت علمی </a:t>
                      </a: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حمایت از پژوهشگران پسا دکتری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5069776"/>
                  </a:ext>
                </a:extLst>
              </a:tr>
              <a:tr h="379555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حمایت از پایان‌نامه ارشد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مدیریت امور توسعه پژوهش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زیست بوم فناوری </a:t>
                      </a: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حمایت از راه اندازی و تجهیز آزمایشگاه عضو شبکه آزمایشگاهی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8632395"/>
                  </a:ext>
                </a:extLst>
              </a:tr>
              <a:tr h="17274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حمایت از رساله دکتری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زیست بوم فناوری </a:t>
                      </a: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حمایت از پروژه‌های پژوهشی دانشگاه با صنایع و شرکت‌های بزرگ از محل اعتبار مالیاتی ماده 11قانون جهش تولید دانش بنیان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مدیریت ارتباط با صنعت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770847"/>
                  </a:ext>
                </a:extLst>
              </a:tr>
              <a:tr h="17274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حمایت از پژوهش پسا دکتری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2886513"/>
                  </a:ext>
                </a:extLst>
              </a:tr>
              <a:tr h="253036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حمایت از تجهیز آزمایشگاه‌های تحقیقاتی مشترک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3286871"/>
                  </a:ext>
                </a:extLst>
              </a:tr>
              <a:tr h="379555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حمایت از ایجاد مرکز تحقیقاتی و نوآوری تخصصی مشترک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مدیریت امور توسعه پژوهش - معاونت فناوری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زیست بوم فناوری </a:t>
                      </a: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حمایت از پروژه‌های توسعه فناوری (محصول/خدمات بار اول)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معاونت فناوری و نوآوری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0387202"/>
                  </a:ext>
                </a:extLst>
              </a:tr>
              <a:tr h="17274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حمایت از فرصت مطالعاتی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مدیریت ارتباط با صنعت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زیست بوم فناوری </a:t>
                      </a: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حمایت از تدوین برنامه و پیاده سازی ماده 5 قانون جهش تولید دانش بنیان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6457794"/>
                  </a:ext>
                </a:extLst>
              </a:tr>
              <a:tr h="20681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حمایت از اکتساب فناوری‌های نوظهور و بدیع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3351317"/>
                  </a:ext>
                </a:extLst>
              </a:tr>
              <a:tr h="379555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حمایت از قراردادهای امکان‌سنجی اکتساب فناوری‌های نوظهور و بدیع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زیست بوم کارآفرینی و اقتصاد دانش بنیان </a:t>
                      </a:r>
                      <a:r>
                        <a:rPr lang="ar-S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ar-S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حمایت از پروژه‌های تجاری سازی محصولات دانش بنیان و فناورانه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6321137"/>
                  </a:ext>
                </a:extLst>
              </a:tr>
              <a:tr h="379555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حمایت از همایش و کنفرانس ملی و بین المللی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اداره کتابخانه مرکزی و </a:t>
                      </a:r>
                      <a:r>
                        <a:rPr lang="fa-I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مرکز اسناد علمی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زیست بوم کارآفرینی و اقتصاد دانش بنیان </a:t>
                      </a: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حمایت از صادرات محصولات دانش بنیان و فناورانه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5750596"/>
                  </a:ext>
                </a:extLst>
              </a:tr>
              <a:tr h="632591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حمایت از رویدادهای مسأله محور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معاونت فناوری و نوآوری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اشتغال‌پذیری دانشجویان، فارغ التحصیلان و حمایت از نخبگان </a:t>
                      </a: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حمایت از برگزاری بوت کمپ‌های تخصصی و تولید محتوای مرتبط با اشتغال‌پذیری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معاونت فناوری و نوآوری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670335"/>
                  </a:ext>
                </a:extLst>
              </a:tr>
              <a:tr h="17274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حمایت از تجاری‌سازی فناوری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اشتغال‌پذیری دانشجویان، فارغ التحصیلان و حمایت از نخبگان </a:t>
                      </a: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تسهیل و حمایت از برخورداری دانشجویان، پژوهشگران واعضای هیات علمی از برنامه‌های حمایتی بنیاد ملی نخبگان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؟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6790417"/>
                  </a:ext>
                </a:extLst>
              </a:tr>
              <a:tr h="586366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حمایت از هسته‌های نخبگانی یا نوآفرین فناورانه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6519972"/>
                  </a:ext>
                </a:extLst>
              </a:tr>
              <a:tr h="759108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حمایت از اکتساب فناوری‌های نوظهور و بدیع با شرکت‌های دانش بنیان مستقر در مرکز رشد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اشتغال‌پذیری دانشجویان، فارغ التحصیلان و حمایت از نخبگان </a:t>
                      </a: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تسهیل بهره‌برداری از برنامه بازگشت متخصصین برای جذب فناور، پژوهشگر و عضو هیات علمی در دانشگاه و زیست بوم کارآفرینی پیرامون آن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؟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7522594"/>
                  </a:ext>
                </a:extLst>
              </a:tr>
              <a:tr h="632591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حمایت از قراردادهای امکان‌سنجی اکتساب فناوری‌های نوظهور و بدیع با شرکت‌های دانش بنیان مستقر در مرکز رشد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اشتغال‌پذیری دانشجویان، فارغ التحصیلان و حمایت از نخبگان </a:t>
                      </a: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تسهیل و حمایت از جذب نخبگان به عنوان عضو هیات علمی دانشگاه در چارچوب طرح‌های بنیاد ملی نخبگان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؟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8075921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07571" y="149629"/>
            <a:ext cx="11003557" cy="6558742"/>
          </a:xfrm>
          <a:prstGeom prst="rect">
            <a:avLst/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D10A7EF-D622-18A8-141C-A9ADF882003E}"/>
              </a:ext>
            </a:extLst>
          </p:cNvPr>
          <p:cNvSpPr txBox="1">
            <a:spLocks/>
          </p:cNvSpPr>
          <p:nvPr/>
        </p:nvSpPr>
        <p:spPr>
          <a:xfrm>
            <a:off x="1086644" y="652550"/>
            <a:ext cx="10018713" cy="55238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3600" dirty="0">
                <a:cs typeface="B Titr" panose="00000700000000000000" pitchFamily="2" charset="-78"/>
              </a:rPr>
              <a:t>هسته‌های علمی در حوزه علوم پایه</a:t>
            </a:r>
          </a:p>
          <a:p>
            <a:pPr algn="ctr" rtl="1"/>
            <a:r>
              <a:rPr lang="fa-IR" sz="2800" dirty="0">
                <a:cs typeface="B Titr" panose="00000700000000000000" pitchFamily="2" charset="-78"/>
              </a:rPr>
              <a:t> (کنار هم قرار دادن اعضای هیات علمی هم حوزه)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598068502"/>
              </p:ext>
            </p:extLst>
          </p:nvPr>
        </p:nvGraphicFramePr>
        <p:xfrm>
          <a:off x="2427778" y="1541815"/>
          <a:ext cx="8062884" cy="4052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6284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3F5BF-5AA6-4E34-805B-8176A485058C}" type="slidenum">
              <a:rPr lang="fa-IR" smtClean="0">
                <a:cs typeface="2  Nazanin" panose="00000400000000000000" pitchFamily="2" charset="-78"/>
              </a:rPr>
              <a:t>12</a:t>
            </a:fld>
            <a:endParaRPr lang="fa-IR">
              <a:cs typeface="2  Nazanin" panose="00000400000000000000" pitchFamily="2" charset="-78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1189504"/>
              </p:ext>
            </p:extLst>
          </p:nvPr>
        </p:nvGraphicFramePr>
        <p:xfrm>
          <a:off x="313391" y="162386"/>
          <a:ext cx="10997737" cy="6535901"/>
        </p:xfrm>
        <a:graphic>
          <a:graphicData uri="http://schemas.openxmlformats.org/drawingml/2006/table">
            <a:tbl>
              <a:tblPr rtl="1" firstRow="1" firstCol="1" bandRow="1"/>
              <a:tblGrid>
                <a:gridCol w="3253693">
                  <a:extLst>
                    <a:ext uri="{9D8B030D-6E8A-4147-A177-3AD203B41FA5}">
                      <a16:colId xmlns:a16="http://schemas.microsoft.com/office/drawing/2014/main" val="4011449179"/>
                    </a:ext>
                  </a:extLst>
                </a:gridCol>
                <a:gridCol w="2341906">
                  <a:extLst>
                    <a:ext uri="{9D8B030D-6E8A-4147-A177-3AD203B41FA5}">
                      <a16:colId xmlns:a16="http://schemas.microsoft.com/office/drawing/2014/main" val="632781057"/>
                    </a:ext>
                  </a:extLst>
                </a:gridCol>
                <a:gridCol w="3240831">
                  <a:extLst>
                    <a:ext uri="{9D8B030D-6E8A-4147-A177-3AD203B41FA5}">
                      <a16:colId xmlns:a16="http://schemas.microsoft.com/office/drawing/2014/main" val="2207601413"/>
                    </a:ext>
                  </a:extLst>
                </a:gridCol>
                <a:gridCol w="2161307">
                  <a:extLst>
                    <a:ext uri="{9D8B030D-6E8A-4147-A177-3AD203B41FA5}">
                      <a16:colId xmlns:a16="http://schemas.microsoft.com/office/drawing/2014/main" val="791276854"/>
                    </a:ext>
                  </a:extLst>
                </a:gridCol>
              </a:tblGrid>
              <a:tr h="147618"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توافقنامه ستاد کل (طرح جهاد علمی)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تفاهم نامه معاونت علمی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3406976"/>
                  </a:ext>
                </a:extLst>
              </a:tr>
              <a:tr h="136949"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مسئولیت کل طرح: ارتباط با صنعت (دکتر علیصادقی)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مسئولیت کل طرح: امور توسعه پژوهش (دکتر محبی)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1817687"/>
                  </a:ext>
                </a:extLst>
              </a:tr>
              <a:tr h="126519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محور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مسئول اجرا و پیگیری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محور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مسئول اجرا و پیگیری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6891332"/>
                  </a:ext>
                </a:extLst>
              </a:tr>
              <a:tr h="253036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بازدیدهای بین المللی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مدیریت امور بین الملل دانشگاه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مرجعیت علمی </a:t>
                      </a: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حمایت از مقالات منتشر شد ه در مجلات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مدیریت امور توسعه پژوهش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9595887"/>
                  </a:ext>
                </a:extLst>
              </a:tr>
              <a:tr h="253036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دوره‌های آموزشی علوم و فناوری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مرجعیت علمی </a:t>
                      </a: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حمایت از پژوهشگران پسا دکتری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5069776"/>
                  </a:ext>
                </a:extLst>
              </a:tr>
              <a:tr h="379555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حمایت از پایان‌نامه ارشد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مدیریت امور توسعه پژوهش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زیست بوم فناوری </a:t>
                      </a: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حمایت از راه اندازی و تجهیز آزمایشگاه عضو شبکه آزمایشگاهی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8632395"/>
                  </a:ext>
                </a:extLst>
              </a:tr>
              <a:tr h="17274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حمایت از رساله دکتری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زیست بوم فناوری </a:t>
                      </a: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حمایت از پروژه‌های پژوهشی دانشگاه با صنایع و شرکت‌های بزرگ از محل اعتبار مالیاتی ماده 11قانون جهش تولید دانش بنیان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مدیریت ارتباط با صنعت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770847"/>
                  </a:ext>
                </a:extLst>
              </a:tr>
              <a:tr h="17274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حمایت از پژوهش پسا دکتری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2886513"/>
                  </a:ext>
                </a:extLst>
              </a:tr>
              <a:tr h="253036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حمایت از تجهیز آزمایشگاه‌های تحقیقاتی مشترک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3286871"/>
                  </a:ext>
                </a:extLst>
              </a:tr>
              <a:tr h="379555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حمایت از ایجاد مرکز تحقیقاتی و نوآوری تخصصی مشترک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مدیریت امور توسعه پژوهش - معاونت فناوری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زیست بوم فناوری </a:t>
                      </a: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حمایت از پروژه‌های توسعه فناوری (محصول/خدمات بار اول)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معاونت فناوری و نوآوری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0387202"/>
                  </a:ext>
                </a:extLst>
              </a:tr>
              <a:tr h="17274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حمایت از فرصت مطالعاتی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مدیریت ارتباط با صنعت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زیست بوم فناوری </a:t>
                      </a: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حمایت از تدوین برنامه و پیاده سازی ماده 5 قانون جهش تولید دانش بنیان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6457794"/>
                  </a:ext>
                </a:extLst>
              </a:tr>
              <a:tr h="20681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حمایت از اکتساب فناوری‌های نوظهور و بدیع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3351317"/>
                  </a:ext>
                </a:extLst>
              </a:tr>
              <a:tr h="379555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حمایت از قراردادهای امکان‌سنجی اکتساب فناوری‌های نوظهور و بدیع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زیست بوم کارآفرینی و اقتصاد دانش بنیان </a:t>
                      </a:r>
                      <a:r>
                        <a:rPr lang="ar-S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ar-S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حمایت از پروژه‌های تجاری سازی محصولات دانش بنیان و فناورانه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6321137"/>
                  </a:ext>
                </a:extLst>
              </a:tr>
              <a:tr h="379555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حمایت از همایش و کنفرانس ملی و بین المللی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اداره کتابخانه مرکزی و </a:t>
                      </a:r>
                      <a:r>
                        <a:rPr lang="fa-I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مرکز اسناد علمی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زیست بوم کارآفرینی و اقتصاد دانش بنیان </a:t>
                      </a: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حمایت از صادرات محصولات دانش بنیان و فناورانه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5750596"/>
                  </a:ext>
                </a:extLst>
              </a:tr>
              <a:tr h="632591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حمایت از رویدادهای مسأله محور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معاونت فناوری و نوآوری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اشتغال‌پذیری دانشجویان، فارغ التحصیلان و حمایت از نخبگان </a:t>
                      </a: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حمایت از برگزاری بوت کمپ‌های تخصصی و تولید محتوای مرتبط با اشتغال‌پذیری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معاونت فناوری و نوآوری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670335"/>
                  </a:ext>
                </a:extLst>
              </a:tr>
              <a:tr h="17274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حمایت از تجاری‌سازی فناوری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اشتغال‌پذیری دانشجویان، فارغ التحصیلان و حمایت از نخبگان </a:t>
                      </a: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تسهیل و حمایت از برخورداری دانشجویان، پژوهشگران واعضای هیات علمی از برنامه‌های حمایتی بنیاد ملی نخبگان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؟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6790417"/>
                  </a:ext>
                </a:extLst>
              </a:tr>
              <a:tr h="586366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حمایت از هسته‌های نخبگانی یا نوآفرین فناورانه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6519972"/>
                  </a:ext>
                </a:extLst>
              </a:tr>
              <a:tr h="759108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حمایت از اکتساب فناوری‌های نوظهور و بدیع با شرکت‌های دانش بنیان مستقر در مرکز رشد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اشتغال‌پذیری دانشجویان، فارغ التحصیلان و حمایت از نخبگان </a:t>
                      </a: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تسهیل بهره‌برداری از برنامه بازگشت متخصصین برای جذب فناور، پژوهشگر و عضو هیات علمی در دانشگاه و زیست بوم کارآفرینی پیرامون آن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؟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7522594"/>
                  </a:ext>
                </a:extLst>
              </a:tr>
              <a:tr h="632591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حمایت از قراردادهای امکان‌سنجی اکتساب فناوری‌های نوظهور و بدیع با شرکت‌های دانش بنیان مستقر در مرکز رشد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اشتغال‌پذیری دانشجویان، فارغ التحصیلان و حمایت از نخبگان </a:t>
                      </a: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تسهیل و حمایت از جذب نخبگان به عنوان عضو هیات علمی دانشگاه در چارچوب طرح‌های بنیاد ملی نخبگان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؟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8075921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07571" y="149629"/>
            <a:ext cx="11003557" cy="6558742"/>
          </a:xfrm>
          <a:prstGeom prst="rect">
            <a:avLst/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2  Nazanin" panose="00000400000000000000" pitchFamily="2" charset="-78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180302267"/>
              </p:ext>
            </p:extLst>
          </p:nvPr>
        </p:nvGraphicFramePr>
        <p:xfrm>
          <a:off x="2032000" y="1301559"/>
          <a:ext cx="7926647" cy="4243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2044931" y="5727470"/>
            <a:ext cx="7913716" cy="78139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>
                <a:cs typeface="2  Nazanin" panose="00000400000000000000" pitchFamily="2" charset="-78"/>
              </a:rPr>
              <a:t>6 نوع گرنت از 200 میلیون تومان تا 3 میلیارد تومان</a:t>
            </a:r>
            <a:endParaRPr lang="en-US" sz="2400" b="1" dirty="0">
              <a:cs typeface="2  Nazanin" panose="00000400000000000000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032000" y="428722"/>
            <a:ext cx="7913716" cy="78139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400" b="1" dirty="0">
                <a:cs typeface="2  Nazanin" panose="00000400000000000000" pitchFamily="2" charset="-78"/>
              </a:rPr>
              <a:t>سبد حمایتی</a:t>
            </a:r>
            <a:endParaRPr lang="en-US" sz="2400" b="1" dirty="0">
              <a:cs typeface="2 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12552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3F5BF-5AA6-4E34-805B-8176A485058C}" type="slidenum">
              <a:rPr lang="fa-IR" smtClean="0"/>
              <a:t>13</a:t>
            </a:fld>
            <a:endParaRPr lang="fa-IR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13391" y="162386"/>
          <a:ext cx="10997737" cy="6535901"/>
        </p:xfrm>
        <a:graphic>
          <a:graphicData uri="http://schemas.openxmlformats.org/drawingml/2006/table">
            <a:tbl>
              <a:tblPr rtl="1" firstRow="1" firstCol="1" bandRow="1"/>
              <a:tblGrid>
                <a:gridCol w="3253693">
                  <a:extLst>
                    <a:ext uri="{9D8B030D-6E8A-4147-A177-3AD203B41FA5}">
                      <a16:colId xmlns:a16="http://schemas.microsoft.com/office/drawing/2014/main" val="4011449179"/>
                    </a:ext>
                  </a:extLst>
                </a:gridCol>
                <a:gridCol w="2341906">
                  <a:extLst>
                    <a:ext uri="{9D8B030D-6E8A-4147-A177-3AD203B41FA5}">
                      <a16:colId xmlns:a16="http://schemas.microsoft.com/office/drawing/2014/main" val="632781057"/>
                    </a:ext>
                  </a:extLst>
                </a:gridCol>
                <a:gridCol w="3240831">
                  <a:extLst>
                    <a:ext uri="{9D8B030D-6E8A-4147-A177-3AD203B41FA5}">
                      <a16:colId xmlns:a16="http://schemas.microsoft.com/office/drawing/2014/main" val="2207601413"/>
                    </a:ext>
                  </a:extLst>
                </a:gridCol>
                <a:gridCol w="2161307">
                  <a:extLst>
                    <a:ext uri="{9D8B030D-6E8A-4147-A177-3AD203B41FA5}">
                      <a16:colId xmlns:a16="http://schemas.microsoft.com/office/drawing/2014/main" val="791276854"/>
                    </a:ext>
                  </a:extLst>
                </a:gridCol>
              </a:tblGrid>
              <a:tr h="147618"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توافقنامه ستاد کل (طرح جهاد علمی)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تفاهم نامه معاونت علمی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3406976"/>
                  </a:ext>
                </a:extLst>
              </a:tr>
              <a:tr h="136949"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مسئولیت کل طرح: ارتباط با صنعت (دکتر علیصادقی)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مسئولیت کل طرح: امور توسعه پژوهش (دکتر محبی)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1817687"/>
                  </a:ext>
                </a:extLst>
              </a:tr>
              <a:tr h="126519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محور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مسئول اجرا و پیگیری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محور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مسئول اجرا و پیگیری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6891332"/>
                  </a:ext>
                </a:extLst>
              </a:tr>
              <a:tr h="253036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بازدیدهای بین المللی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مدیریت امور بین الملل دانشگاه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مرجعیت علمی </a:t>
                      </a: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حمایت از مقالات منتشر شد ه در مجلات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مدیریت امور توسعه پژوهش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9595887"/>
                  </a:ext>
                </a:extLst>
              </a:tr>
              <a:tr h="253036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دوره‌های آموزشی علوم و فناوری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مرجعیت علمی </a:t>
                      </a: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حمایت از پژوهشگران پسا دکتری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5069776"/>
                  </a:ext>
                </a:extLst>
              </a:tr>
              <a:tr h="379555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حمایت از پایان‌نامه ارشد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مدیریت امور توسعه پژوهش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زیست بوم فناوری </a:t>
                      </a: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حمایت از راه اندازی و تجهیز آزمایشگاه عضو شبکه آزمایشگاهی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8632395"/>
                  </a:ext>
                </a:extLst>
              </a:tr>
              <a:tr h="17274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حمایت از رساله دکتری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زیست بوم فناوری </a:t>
                      </a: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حمایت از پروژه‌های پژوهشی دانشگاه با صنایع و شرکت‌های بزرگ از محل اعتبار مالیاتی ماده 11قانون جهش تولید دانش بنیان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مدیریت ارتباط با صنعت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770847"/>
                  </a:ext>
                </a:extLst>
              </a:tr>
              <a:tr h="17274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حمایت از پژوهش پسا دکتری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2886513"/>
                  </a:ext>
                </a:extLst>
              </a:tr>
              <a:tr h="253036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حمایت از تجهیز آزمایشگاه‌های تحقیقاتی مشترک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3286871"/>
                  </a:ext>
                </a:extLst>
              </a:tr>
              <a:tr h="379555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حمایت از ایجاد مرکز تحقیقاتی و نوآوری تخصصی مشترک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مدیریت امور توسعه پژوهش - معاونت فناوری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زیست بوم فناوری </a:t>
                      </a: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حمایت از پروژه‌های توسعه فناوری (محصول/خدمات بار اول)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معاونت فناوری و نوآوری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0387202"/>
                  </a:ext>
                </a:extLst>
              </a:tr>
              <a:tr h="17274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حمایت از فرصت مطالعاتی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مدیریت ارتباط با صنعت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زیست بوم فناوری </a:t>
                      </a: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حمایت از تدوین برنامه و پیاده سازی ماده 5 قانون جهش تولید دانش بنیان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6457794"/>
                  </a:ext>
                </a:extLst>
              </a:tr>
              <a:tr h="20681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حمایت از اکتساب فناوری‌های نوظهور و بدیع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3351317"/>
                  </a:ext>
                </a:extLst>
              </a:tr>
              <a:tr h="379555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حمایت از قراردادهای امکان‌سنجی اکتساب فناوری‌های نوظهور و بدیع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زیست بوم کارآفرینی و اقتصاد دانش بنیان </a:t>
                      </a:r>
                      <a:r>
                        <a:rPr lang="ar-S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ar-S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حمایت از پروژه‌های تجاری سازی محصولات دانش بنیان و فناورانه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6321137"/>
                  </a:ext>
                </a:extLst>
              </a:tr>
              <a:tr h="379555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حمایت از همایش و کنفرانس ملی و بین المللی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اداره کتابخانه مرکزی و </a:t>
                      </a:r>
                      <a:r>
                        <a:rPr lang="fa-I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مرکز اسناد علمی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زیست بوم کارآفرینی و اقتصاد دانش بنیان </a:t>
                      </a: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حمایت از صادرات محصولات دانش بنیان و فناورانه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5750596"/>
                  </a:ext>
                </a:extLst>
              </a:tr>
              <a:tr h="632591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حمایت از رویدادهای مسأله محور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معاونت فناوری و نوآوری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اشتغال‌پذیری دانشجویان، فارغ التحصیلان و حمایت از نخبگان </a:t>
                      </a: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حمایت از برگزاری بوت کمپ‌های تخصصی و تولید محتوای مرتبط با اشتغال‌پذیری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معاونت فناوری و نوآوری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670335"/>
                  </a:ext>
                </a:extLst>
              </a:tr>
              <a:tr h="17274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حمایت از تجاری‌سازی فناوری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اشتغال‌پذیری دانشجویان، فارغ التحصیلان و حمایت از نخبگان </a:t>
                      </a: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تسهیل و حمایت از برخورداری دانشجویان، پژوهشگران واعضای هیات علمی از برنامه‌های حمایتی بنیاد ملی نخبگان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؟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6790417"/>
                  </a:ext>
                </a:extLst>
              </a:tr>
              <a:tr h="586366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حمایت از هسته‌های نخبگانی یا نوآفرین فناورانه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6519972"/>
                  </a:ext>
                </a:extLst>
              </a:tr>
              <a:tr h="759108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حمایت از اکتساب فناوری‌های نوظهور و بدیع با شرکت‌های دانش بنیان مستقر در مرکز رشد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اشتغال‌پذیری دانشجویان، فارغ التحصیلان و حمایت از نخبگان </a:t>
                      </a: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تسهیل بهره‌برداری از برنامه بازگشت متخصصین برای جذب فناور، پژوهشگر و عضو هیات علمی در دانشگاه و زیست بوم کارآفرینی پیرامون آن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؟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7522594"/>
                  </a:ext>
                </a:extLst>
              </a:tr>
              <a:tr h="632591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حمایت از قراردادهای امکان‌سنجی اکتساب فناوری‌های نوظهور و بدیع با شرکت‌های دانش بنیان مستقر در مرکز رشد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اشتغال‌پذیری دانشجویان، فارغ التحصیلان و حمایت از نخبگان </a:t>
                      </a: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تسهیل و حمایت از جذب نخبگان به عنوان عضو هیات علمی دانشگاه در چارچوب طرح‌های بنیاد ملی نخبگان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؟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8075921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07571" y="149629"/>
            <a:ext cx="11003557" cy="6558742"/>
          </a:xfrm>
          <a:prstGeom prst="rect">
            <a:avLst/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45551630"/>
              </p:ext>
            </p:extLst>
          </p:nvPr>
        </p:nvGraphicFramePr>
        <p:xfrm>
          <a:off x="1745349" y="65112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5236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3F5BF-5AA6-4E34-805B-8176A485058C}" type="slidenum">
              <a:rPr lang="fa-IR" smtClean="0"/>
              <a:t>14</a:t>
            </a:fld>
            <a:endParaRPr lang="fa-I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095" y="322344"/>
            <a:ext cx="4870947" cy="62991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9807" y="322344"/>
            <a:ext cx="4724433" cy="613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2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3F5BF-5AA6-4E34-805B-8176A485058C}" type="slidenum">
              <a:rPr lang="fa-IR" smtClean="0"/>
              <a:t>15</a:t>
            </a:fld>
            <a:endParaRPr lang="fa-IR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13391" y="162386"/>
          <a:ext cx="10997737" cy="6535901"/>
        </p:xfrm>
        <a:graphic>
          <a:graphicData uri="http://schemas.openxmlformats.org/drawingml/2006/table">
            <a:tbl>
              <a:tblPr rtl="1" firstRow="1" firstCol="1" bandRow="1"/>
              <a:tblGrid>
                <a:gridCol w="3253693">
                  <a:extLst>
                    <a:ext uri="{9D8B030D-6E8A-4147-A177-3AD203B41FA5}">
                      <a16:colId xmlns:a16="http://schemas.microsoft.com/office/drawing/2014/main" val="4011449179"/>
                    </a:ext>
                  </a:extLst>
                </a:gridCol>
                <a:gridCol w="2341906">
                  <a:extLst>
                    <a:ext uri="{9D8B030D-6E8A-4147-A177-3AD203B41FA5}">
                      <a16:colId xmlns:a16="http://schemas.microsoft.com/office/drawing/2014/main" val="632781057"/>
                    </a:ext>
                  </a:extLst>
                </a:gridCol>
                <a:gridCol w="3240831">
                  <a:extLst>
                    <a:ext uri="{9D8B030D-6E8A-4147-A177-3AD203B41FA5}">
                      <a16:colId xmlns:a16="http://schemas.microsoft.com/office/drawing/2014/main" val="2207601413"/>
                    </a:ext>
                  </a:extLst>
                </a:gridCol>
                <a:gridCol w="2161307">
                  <a:extLst>
                    <a:ext uri="{9D8B030D-6E8A-4147-A177-3AD203B41FA5}">
                      <a16:colId xmlns:a16="http://schemas.microsoft.com/office/drawing/2014/main" val="791276854"/>
                    </a:ext>
                  </a:extLst>
                </a:gridCol>
              </a:tblGrid>
              <a:tr h="147618"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توافقنامه ستاد کل (طرح جهاد علمی)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تفاهم نامه معاونت علمی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3406976"/>
                  </a:ext>
                </a:extLst>
              </a:tr>
              <a:tr h="136949"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مسئولیت کل طرح: ارتباط با صنعت (دکتر علیصادقی)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مسئولیت کل طرح: امور توسعه پژوهش (دکتر محبی)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1817687"/>
                  </a:ext>
                </a:extLst>
              </a:tr>
              <a:tr h="126519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محور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مسئول اجرا و پیگیری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محور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مسئول اجرا و پیگیری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6891332"/>
                  </a:ext>
                </a:extLst>
              </a:tr>
              <a:tr h="253036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بازدیدهای بین المللی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مدیریت امور بین الملل دانشگاه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مرجعیت علمی </a:t>
                      </a: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حمایت از مقالات منتشر شد ه در مجلات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مدیریت امور توسعه پژوهش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9595887"/>
                  </a:ext>
                </a:extLst>
              </a:tr>
              <a:tr h="253036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دوره‌های آموزشی علوم و فناوری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مرجعیت علمی </a:t>
                      </a: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حمایت از پژوهشگران پسا دکتری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5069776"/>
                  </a:ext>
                </a:extLst>
              </a:tr>
              <a:tr h="379555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حمایت از پایان‌نامه ارشد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مدیریت امور توسعه پژوهش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زیست بوم فناوری </a:t>
                      </a: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حمایت از راه اندازی و تجهیز آزمایشگاه عضو شبکه آزمایشگاهی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8632395"/>
                  </a:ext>
                </a:extLst>
              </a:tr>
              <a:tr h="17274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حمایت از رساله دکتری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زیست بوم فناوری </a:t>
                      </a: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حمایت از پروژه‌های پژوهشی دانشگاه با صنایع و شرکت‌های بزرگ از محل اعتبار مالیاتی ماده 11قانون جهش تولید دانش بنیان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مدیریت ارتباط با صنعت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770847"/>
                  </a:ext>
                </a:extLst>
              </a:tr>
              <a:tr h="17274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حمایت از پژوهش پسا دکتری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2886513"/>
                  </a:ext>
                </a:extLst>
              </a:tr>
              <a:tr h="253036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حمایت از تجهیز آزمایشگاه‌های تحقیقاتی مشترک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3286871"/>
                  </a:ext>
                </a:extLst>
              </a:tr>
              <a:tr h="379555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حمایت از ایجاد مرکز تحقیقاتی و نوآوری تخصصی مشترک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مدیریت امور توسعه پژوهش - معاونت فناوری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زیست بوم فناوری </a:t>
                      </a: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حمایت از پروژه‌های توسعه فناوری (محصول/خدمات بار اول)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معاونت فناوری و نوآوری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0387202"/>
                  </a:ext>
                </a:extLst>
              </a:tr>
              <a:tr h="17274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حمایت از فرصت مطالعاتی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مدیریت ارتباط با صنعت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زیست بوم فناوری </a:t>
                      </a: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حمایت از تدوین برنامه و پیاده سازی ماده 5 قانون جهش تولید دانش بنیان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6457794"/>
                  </a:ext>
                </a:extLst>
              </a:tr>
              <a:tr h="20681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حمایت از اکتساب فناوری‌های نوظهور و بدیع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3351317"/>
                  </a:ext>
                </a:extLst>
              </a:tr>
              <a:tr h="379555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حمایت از قراردادهای امکان‌سنجی اکتساب فناوری‌های نوظهور و بدیع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زیست بوم کارآفرینی و اقتصاد دانش بنیان </a:t>
                      </a:r>
                      <a:r>
                        <a:rPr lang="ar-S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ar-S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حمایت از پروژه‌های تجاری سازی محصولات دانش بنیان و فناورانه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6321137"/>
                  </a:ext>
                </a:extLst>
              </a:tr>
              <a:tr h="379555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حمایت از همایش و کنفرانس ملی و بین المللی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اداره کتابخانه مرکزی و </a:t>
                      </a:r>
                      <a:r>
                        <a:rPr lang="fa-I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مرکز اسناد علمی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زیست بوم کارآفرینی و اقتصاد دانش بنیان </a:t>
                      </a: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حمایت از صادرات محصولات دانش بنیان و فناورانه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5750596"/>
                  </a:ext>
                </a:extLst>
              </a:tr>
              <a:tr h="632591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حمایت از رویدادهای مسأله محور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معاونت فناوری و نوآوری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اشتغال‌پذیری دانشجویان، فارغ التحصیلان و حمایت از نخبگان </a:t>
                      </a: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حمایت از برگزاری بوت کمپ‌های تخصصی و تولید محتوای مرتبط با اشتغال‌پذیری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معاونت فناوری و نوآوری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670335"/>
                  </a:ext>
                </a:extLst>
              </a:tr>
              <a:tr h="17274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حمایت از تجاری‌سازی فناوری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اشتغال‌پذیری دانشجویان، فارغ التحصیلان و حمایت از نخبگان </a:t>
                      </a: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تسهیل و حمایت از برخورداری دانشجویان، پژوهشگران واعضای هیات علمی از برنامه‌های حمایتی بنیاد ملی نخبگان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؟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6790417"/>
                  </a:ext>
                </a:extLst>
              </a:tr>
              <a:tr h="586366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حمایت از هسته‌های نخبگانی یا نوآفرین فناورانه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6519972"/>
                  </a:ext>
                </a:extLst>
              </a:tr>
              <a:tr h="759108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حمایت از اکتساب فناوری‌های نوظهور و بدیع با شرکت‌های دانش بنیان مستقر در مرکز رشد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اشتغال‌پذیری دانشجویان، فارغ التحصیلان و حمایت از نخبگان </a:t>
                      </a: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تسهیل بهره‌برداری از برنامه بازگشت متخصصین برای جذب فناور، پژوهشگر و عضو هیات علمی در دانشگاه و زیست بوم کارآفرینی پیرامون آن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؟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7522594"/>
                  </a:ext>
                </a:extLst>
              </a:tr>
              <a:tr h="632591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حمایت از قراردادهای امکان‌سنجی اکتساب فناوری‌های نوظهور و بدیع با شرکت‌های دانش بنیان مستقر در مرکز رشد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اشتغال‌پذیری دانشجویان، فارغ التحصیلان و حمایت از نخبگان </a:t>
                      </a: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تسهیل و حمایت از جذب نخبگان به عنوان عضو هیات علمی دانشگاه در چارچوب طرح‌های بنیاد ملی نخبگان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؟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8075921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07571" y="149629"/>
            <a:ext cx="11003557" cy="6558742"/>
          </a:xfrm>
          <a:prstGeom prst="rect">
            <a:avLst/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12254827"/>
              </p:ext>
            </p:extLst>
          </p:nvPr>
        </p:nvGraphicFramePr>
        <p:xfrm>
          <a:off x="1745349" y="65112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705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630180"/>
            <a:ext cx="12192000" cy="5413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600" b="0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Lotus" panose="00000400000000000000" pitchFamily="2" charset="-78"/>
              </a:rPr>
              <a:t>موسسه آموزشي و تحقيقاتي </a:t>
            </a:r>
            <a:r>
              <a:rPr kumimoji="0" lang="fa-IR" sz="1600" b="0" i="0" u="none" strike="noStrike" kern="1200" cap="sm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Lotus" panose="00000400000000000000" pitchFamily="2" charset="-78"/>
              </a:rPr>
              <a:t>صنايع</a:t>
            </a:r>
            <a:r>
              <a:rPr kumimoji="0" lang="fa-IR" sz="1600" b="0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Lotus" panose="00000400000000000000" pitchFamily="2" charset="-78"/>
              </a:rPr>
              <a:t> </a:t>
            </a:r>
            <a:r>
              <a:rPr kumimoji="0" lang="fa-IR" sz="1600" b="0" i="0" u="none" strike="noStrike" kern="1200" cap="sm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Lotus" panose="00000400000000000000" pitchFamily="2" charset="-78"/>
              </a:rPr>
              <a:t>دفاعي</a:t>
            </a:r>
            <a:r>
              <a:rPr kumimoji="0" lang="fa-IR" sz="1600" b="0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Lotus" panose="00000400000000000000" pitchFamily="2" charset="-78"/>
              </a:rPr>
              <a:t>، ضمن انجام مطالعات ميداني و آسیب‌شناسی انواع روش‌هاي همكاري با دانشگاه‌ها و مراكز تحقيقاتي در دوره‌هاي مختلف، نسبت به ترميم روش‌ها اقدام نمود. هشت يافته اصلي و كليدي مطالعات انجام شده به صورت خلاصه عبارتند از: 1) غفلت از آينده و ارجاع ديرهنگام نيازهاي فناورانه صنايع دفاعي به دانشگاه ها 2) عدم شكل گيري زبان مشترك بين صنعت (زبان مستندسازي طراحي) و دانشگاه (زبان مستندسازي علمي) 3) ماهيت </a:t>
            </a:r>
            <a:r>
              <a:rPr kumimoji="0" lang="fa-IR" sz="1600" b="0" i="0" u="none" strike="noStrike" kern="1200" cap="sm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Lotus" panose="00000400000000000000" pitchFamily="2" charset="-78"/>
              </a:rPr>
              <a:t>حقوقي</a:t>
            </a:r>
            <a:r>
              <a:rPr kumimoji="0" lang="fa-IR" sz="1600" b="0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Lotus" panose="00000400000000000000" pitchFamily="2" charset="-78"/>
              </a:rPr>
              <a:t> </a:t>
            </a:r>
            <a:r>
              <a:rPr kumimoji="0" lang="fa-IR" sz="1600" b="0" i="0" u="none" strike="noStrike" kern="1200" cap="sm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Lotus" panose="00000400000000000000" pitchFamily="2" charset="-78"/>
              </a:rPr>
              <a:t>قراردادهاي</a:t>
            </a:r>
            <a:r>
              <a:rPr kumimoji="0" lang="fa-IR" sz="1600" b="0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Lotus" panose="00000400000000000000" pitchFamily="2" charset="-78"/>
              </a:rPr>
              <a:t> </a:t>
            </a:r>
            <a:r>
              <a:rPr kumimoji="0" lang="fa-IR" sz="1600" b="0" i="0" u="none" strike="noStrike" kern="1200" cap="sm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Lotus" panose="00000400000000000000" pitchFamily="2" charset="-78"/>
              </a:rPr>
              <a:t>كارفرمايي-پيمانكاري</a:t>
            </a:r>
            <a:r>
              <a:rPr kumimoji="0" lang="fa-IR" sz="1600" b="0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Lotus" panose="00000400000000000000" pitchFamily="2" charset="-78"/>
              </a:rPr>
              <a:t> 4) عدم توجه به نقطه تماس در دانشگاه ها (بي توجهي به آزمايشگاه هاي تحقيقاتي و هسته </a:t>
            </a:r>
            <a:r>
              <a:rPr kumimoji="0" lang="fa-IR" sz="1600" b="0" i="0" u="none" strike="noStrike" kern="1200" cap="sm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Lotus" panose="00000400000000000000" pitchFamily="2" charset="-78"/>
              </a:rPr>
              <a:t>هاي</a:t>
            </a:r>
            <a:r>
              <a:rPr kumimoji="0" lang="fa-IR" sz="1600" b="0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Lotus" panose="00000400000000000000" pitchFamily="2" charset="-78"/>
              </a:rPr>
              <a:t> </a:t>
            </a:r>
            <a:r>
              <a:rPr kumimoji="0" lang="fa-IR" sz="1600" b="0" i="0" u="none" strike="noStrike" kern="1200" cap="sm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Lotus" panose="00000400000000000000" pitchFamily="2" charset="-78"/>
              </a:rPr>
              <a:t>علمي</a:t>
            </a:r>
            <a:r>
              <a:rPr kumimoji="0" lang="fa-IR" sz="1600" b="0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Lotus" panose="00000400000000000000" pitchFamily="2" charset="-78"/>
              </a:rPr>
              <a:t>–</a:t>
            </a:r>
            <a:r>
              <a:rPr kumimoji="0" lang="fa-IR" sz="1600" b="0" i="0" u="none" strike="noStrike" kern="1200" cap="sm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Lotus" panose="00000400000000000000" pitchFamily="2" charset="-78"/>
              </a:rPr>
              <a:t>پژوهشي</a:t>
            </a:r>
            <a:r>
              <a:rPr kumimoji="0" lang="fa-IR" sz="1600" b="0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Lotus" panose="00000400000000000000" pitchFamily="2" charset="-78"/>
              </a:rPr>
              <a:t>) 5)  عدم پايداري منابع </a:t>
            </a:r>
            <a:r>
              <a:rPr kumimoji="0" lang="fa-IR" sz="1600" b="0" i="0" u="none" strike="noStrike" kern="1200" cap="sm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Lotus" panose="00000400000000000000" pitchFamily="2" charset="-78"/>
              </a:rPr>
              <a:t>اعتباري</a:t>
            </a:r>
            <a:r>
              <a:rPr kumimoji="0" lang="fa-IR" sz="1600" b="0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Lotus" panose="00000400000000000000" pitchFamily="2" charset="-78"/>
              </a:rPr>
              <a:t> </a:t>
            </a:r>
            <a:r>
              <a:rPr kumimoji="0" lang="fa-IR" sz="1600" b="0" i="0" u="none" strike="noStrike" kern="1200" cap="sm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Lotus" panose="00000400000000000000" pitchFamily="2" charset="-78"/>
              </a:rPr>
              <a:t>تحقيقاتی</a:t>
            </a:r>
            <a:r>
              <a:rPr kumimoji="0" lang="fa-IR" sz="1600" b="0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Lotus" panose="00000400000000000000" pitchFamily="2" charset="-78"/>
              </a:rPr>
              <a:t> 6) عدم توجه به سازوكارهاي توسعه فناوري و عبور تحقيقات از دره مرگ فناوري 7)  عدم توجه به جذابيت فناوري براي صاحبان سرمايه و آشتي بين سرمايه گذار و دانشمند 8) عدم توجه كافي به نظام ارتقاي اعضاي هيئت علمي همكار با صنعت دفاعي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Lotus" panose="00000400000000000000" pitchFamily="2" charset="-78"/>
            </a:endParaRPr>
          </a:p>
          <a:p>
            <a:pPr marL="0" marR="0" lvl="0" indent="0" algn="just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600" b="0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Lotus" panose="00000400000000000000" pitchFamily="2" charset="-78"/>
              </a:rPr>
              <a:t>در نتيجه اين مطالعات، </a:t>
            </a:r>
            <a:r>
              <a:rPr kumimoji="0" lang="fa-IR" sz="1600" b="0" i="0" u="none" strike="noStrike" kern="1200" cap="sm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Lotus" panose="00000400000000000000" pitchFamily="2" charset="-78"/>
              </a:rPr>
              <a:t>خلأ</a:t>
            </a:r>
            <a:r>
              <a:rPr kumimoji="0" lang="fa-IR" sz="1600" b="0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Lotus" panose="00000400000000000000" pitchFamily="2" charset="-78"/>
              </a:rPr>
              <a:t> وجود روش خاصي براي همكاري دانشگاه و صنعت در زمينه اكتساب فناوري هاي نوظهور و بديع مبتني بر استفاده حداكثري از ظرفيت تحصيلات تكميلي كشور (ظرفيت يك ميليارد نفر ساعت توان تحقيقاتي در سال) جهت جلوگيري از غافلگيري فناورانه و غافلگير كردن دشمنان، احساس شد.  بنابراين روش جديدي با عنوان «الگوي شراكت راهبردي» با كمك، همفكري و مشورت با اعضاي هيئت علمي دانشگاه‌ها و سازمان هاي نيروهاي مسلح، طرح ريزي و پياده سازي شد. سپس نتايج اين مطالعات و الگوي جديد طراحي شده در نهادهاي ملّي اعم از شورای عالی انقلاب فرهنگی، کمیسیون آموزش و تحقیقات مجلس شورای اسلامی، وزارت علوم، تحقيقات و فناوري و معاونت علمی و فناوری ریاست جمهوری نیز ارائه و به اشتراک گذاشته شد.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Lotus" panose="00000400000000000000" pitchFamily="2" charset="-78"/>
            </a:endParaRPr>
          </a:p>
          <a:p>
            <a:pPr marL="0" marR="0" lvl="0" indent="0" algn="just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600" b="0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Lotus" panose="00000400000000000000" pitchFamily="2" charset="-78"/>
              </a:rPr>
              <a:t>الگوی شراکت راهبردی به منظور اکتساب فناوری های نوظهور و بدیع می باشد و برای دستیابی به فناورهای ناظر بر محیط آینده نیروهای مسلح طراحی شده است. در اين روش جديد، كنسرسيومي از شركاي راهبردي براي اكتساب فناوري‌هاي نوظهور و بديع در بخش ملّي و نيروهاي مسلح شكل مي‌گيرد. با اجراي اين الگو، ضمن رفع بسياري از موانع همكاري هاي صنايع دفاعي و دانشگاه هاي كشور، شاهد دستاوردهاي جديد اين موج از همكاري‌ها، از طريق اكتساب فناوري هاي ناظر بر محيط آينده‌ي نيروهاي مسلح و پژوهش هاي مرز دانشي نوظهور و بديع با آفاق ميان مدت و بلند مدت براي پيشگيري از غافلگيري فناورانه و غافلگير نمودن دشمنان مي‌باشيم.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Lotus" panose="000004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FA3B0E-775A-4CA5-98D1-AFE84F6AB9CE}"/>
              </a:ext>
            </a:extLst>
          </p:cNvPr>
          <p:cNvSpPr txBox="1"/>
          <p:nvPr/>
        </p:nvSpPr>
        <p:spPr>
          <a:xfrm>
            <a:off x="1932349" y="982237"/>
            <a:ext cx="8327300" cy="757130"/>
          </a:xfrm>
          <a:prstGeom prst="rect">
            <a:avLst/>
          </a:prstGeom>
          <a:gradFill flip="none" rotWithShape="1">
            <a:gsLst>
              <a:gs pos="100000">
                <a:srgbClr val="F4F7FC"/>
              </a:gs>
              <a:gs pos="0">
                <a:srgbClr val="F4F7FC"/>
              </a:gs>
              <a:gs pos="59000">
                <a:srgbClr val="BED9EE"/>
              </a:gs>
              <a:gs pos="45000">
                <a:srgbClr val="BED9EE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برنامه راهبری و حمایت از قراردادهای </a:t>
            </a:r>
            <a:r>
              <a:rPr kumimoji="0" lang="fa-IR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امکان‌سنجی</a:t>
            </a: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 اکتساب </a:t>
            </a:r>
            <a:r>
              <a:rPr kumimoji="0" lang="fa-IR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فناوری‌های</a:t>
            </a: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 نوظهور و بدیع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با </a:t>
            </a:r>
            <a:r>
              <a:rPr kumimoji="0" lang="fa-IR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دانشگاه‌ها</a:t>
            </a: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 و مراکز تحقیقاتی</a:t>
            </a:r>
          </a:p>
        </p:txBody>
      </p:sp>
    </p:spTree>
    <p:extLst>
      <p:ext uri="{BB962C8B-B14F-4D97-AF65-F5344CB8AC3E}">
        <p14:creationId xmlns:p14="http://schemas.microsoft.com/office/powerpoint/2010/main" val="7400550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3F5BF-5AA6-4E34-805B-8176A485058C}" type="slidenum">
              <a:rPr lang="fa-IR" smtClean="0"/>
              <a:t>17</a:t>
            </a:fld>
            <a:endParaRPr lang="fa-IR"/>
          </a:p>
        </p:txBody>
      </p:sp>
      <p:grpSp>
        <p:nvGrpSpPr>
          <p:cNvPr id="5" name="Canvas 25">
            <a:extLst>
              <a:ext uri="{FF2B5EF4-FFF2-40B4-BE49-F238E27FC236}">
                <a16:creationId xmlns:a16="http://schemas.microsoft.com/office/drawing/2014/main" id="{E51B00B7-0420-4287-A7DD-3F6F9441FA05}"/>
              </a:ext>
            </a:extLst>
          </p:cNvPr>
          <p:cNvGrpSpPr/>
          <p:nvPr/>
        </p:nvGrpSpPr>
        <p:grpSpPr>
          <a:xfrm>
            <a:off x="4161524" y="0"/>
            <a:ext cx="7194393" cy="6804948"/>
            <a:chOff x="0" y="-28472"/>
            <a:chExt cx="6096000" cy="1305903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CEBAAD0-B738-4E47-B746-85E5DE0C4194}"/>
                </a:ext>
              </a:extLst>
            </p:cNvPr>
            <p:cNvSpPr/>
            <p:nvPr/>
          </p:nvSpPr>
          <p:spPr>
            <a:xfrm>
              <a:off x="0" y="0"/>
              <a:ext cx="6096000" cy="7443470"/>
            </a:xfrm>
            <a:prstGeom prst="rect">
              <a:avLst/>
            </a:prstGeom>
          </p:spPr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8528828-7206-49EE-8699-B250F878D008}"/>
                </a:ext>
              </a:extLst>
            </p:cNvPr>
            <p:cNvSpPr/>
            <p:nvPr/>
          </p:nvSpPr>
          <p:spPr>
            <a:xfrm>
              <a:off x="2441265" y="-28472"/>
              <a:ext cx="678783" cy="489486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B Titr" panose="00000700000000000000" pitchFamily="2" charset="-78"/>
                </a:rPr>
                <a:t>شروع</a:t>
              </a: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B Titr" panose="00000700000000000000" pitchFamily="2" charset="-78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11AFCCB-1647-4447-84F1-4C659BCB4459}"/>
                </a:ext>
              </a:extLst>
            </p:cNvPr>
            <p:cNvSpPr/>
            <p:nvPr/>
          </p:nvSpPr>
          <p:spPr>
            <a:xfrm>
              <a:off x="1969079" y="1448312"/>
              <a:ext cx="1615486" cy="424899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B Titr" panose="00000700000000000000" pitchFamily="2" charset="-78"/>
                </a:rPr>
                <a:t>دریافت </a:t>
              </a:r>
              <a:r>
                <a:rPr kumimoji="0" lang="fa-IR" sz="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B Titr" panose="00000700000000000000" pitchFamily="2" charset="-78"/>
                </a:rPr>
                <a:t>پیشنهادیه</a:t>
              </a:r>
              <a:r>
                <a:rPr kumimoji="0" lang="fa-IR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B Titr" panose="00000700000000000000" pitchFamily="2" charset="-78"/>
                </a:rPr>
                <a:t> و ارزیابی اولیه</a:t>
              </a: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B Titr" panose="00000700000000000000" pitchFamily="2" charset="-78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B379FB3-C855-49F2-8F78-E7063DBED2BB}"/>
                </a:ext>
              </a:extLst>
            </p:cNvPr>
            <p:cNvSpPr/>
            <p:nvPr/>
          </p:nvSpPr>
          <p:spPr>
            <a:xfrm>
              <a:off x="2509296" y="12693337"/>
              <a:ext cx="572707" cy="337227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B Titr" panose="00000700000000000000" pitchFamily="2" charset="-78"/>
                </a:rPr>
                <a:t>پايان</a:t>
              </a:r>
              <a:endPara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B Titr" panose="00000700000000000000" pitchFamily="2" charset="-78"/>
              </a:endParaRPr>
            </a:p>
          </p:txBody>
        </p:sp>
        <p:sp>
          <p:nvSpPr>
            <p:cNvPr id="10" name="Diamond 9">
              <a:extLst>
                <a:ext uri="{FF2B5EF4-FFF2-40B4-BE49-F238E27FC236}">
                  <a16:creationId xmlns:a16="http://schemas.microsoft.com/office/drawing/2014/main" id="{0CE3A334-188E-4C9D-A7B4-2C5B8E510A53}"/>
                </a:ext>
              </a:extLst>
            </p:cNvPr>
            <p:cNvSpPr/>
            <p:nvPr/>
          </p:nvSpPr>
          <p:spPr>
            <a:xfrm>
              <a:off x="1780833" y="4905081"/>
              <a:ext cx="1974555" cy="903134"/>
            </a:xfrm>
            <a:prstGeom prst="diamond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B Titr" panose="00000700000000000000" pitchFamily="2" charset="-78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B Titr" panose="00000700000000000000" pitchFamily="2" charset="-78"/>
                </a:rPr>
                <a:t>آيا ارزیابی فنی و تخصصی </a:t>
              </a:r>
              <a:r>
                <a:rPr kumimoji="0" lang="fa-IR" sz="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B Titr" panose="00000700000000000000" pitchFamily="2" charset="-78"/>
                </a:rPr>
                <a:t>پیشنهادیه</a:t>
              </a:r>
              <a:r>
                <a:rPr kumimoji="0" lang="fa-IR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B Titr" panose="00000700000000000000" pitchFamily="2" charset="-78"/>
                </a:rPr>
                <a:t> مورد تایید است؟</a:t>
              </a: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B Titr" panose="00000700000000000000" pitchFamily="2" charset="-78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B Titr" panose="00000700000000000000" pitchFamily="2" charset="-78"/>
                </a:rPr>
                <a:t> 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9993AB37-EAAD-4433-A1A2-E024EF2D475F}"/>
                </a:ext>
              </a:extLst>
            </p:cNvPr>
            <p:cNvCxnSpPr>
              <a:cxnSpLocks/>
              <a:stCxn id="10" idx="3"/>
              <a:endCxn id="31" idx="1"/>
            </p:cNvCxnSpPr>
            <p:nvPr/>
          </p:nvCxnSpPr>
          <p:spPr>
            <a:xfrm flipV="1">
              <a:off x="3755388" y="5354124"/>
              <a:ext cx="950550" cy="252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Elbow Connector 2054">
              <a:extLst>
                <a:ext uri="{FF2B5EF4-FFF2-40B4-BE49-F238E27FC236}">
                  <a16:creationId xmlns:a16="http://schemas.microsoft.com/office/drawing/2014/main" id="{4B4BD572-E831-4335-805E-530AF201397B}"/>
                </a:ext>
              </a:extLst>
            </p:cNvPr>
            <p:cNvCxnSpPr>
              <a:cxnSpLocks/>
              <a:stCxn id="40" idx="0"/>
              <a:endCxn id="36" idx="1"/>
            </p:cNvCxnSpPr>
            <p:nvPr/>
          </p:nvCxnSpPr>
          <p:spPr>
            <a:xfrm rot="5400000" flipH="1" flipV="1">
              <a:off x="666954" y="1092410"/>
              <a:ext cx="836748" cy="526136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Elbow Connector 2056">
              <a:extLst>
                <a:ext uri="{FF2B5EF4-FFF2-40B4-BE49-F238E27FC236}">
                  <a16:creationId xmlns:a16="http://schemas.microsoft.com/office/drawing/2014/main" id="{56DF6E66-839C-4D31-963F-104B5550CD82}"/>
                </a:ext>
              </a:extLst>
            </p:cNvPr>
            <p:cNvCxnSpPr>
              <a:cxnSpLocks/>
              <a:stCxn id="26" idx="3"/>
              <a:endCxn id="31" idx="0"/>
            </p:cNvCxnSpPr>
            <p:nvPr/>
          </p:nvCxnSpPr>
          <p:spPr>
            <a:xfrm>
              <a:off x="3771832" y="2591619"/>
              <a:ext cx="1592172" cy="2198732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0EA6FBF9-7DDF-4B56-ACAF-613FDDD8D592}"/>
                </a:ext>
              </a:extLst>
            </p:cNvPr>
            <p:cNvCxnSpPr>
              <a:cxnSpLocks/>
              <a:stCxn id="7" idx="4"/>
              <a:endCxn id="36" idx="0"/>
            </p:cNvCxnSpPr>
            <p:nvPr/>
          </p:nvCxnSpPr>
          <p:spPr>
            <a:xfrm flipH="1">
              <a:off x="2779361" y="461014"/>
              <a:ext cx="1295" cy="28295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EA6FBF9-7DDF-4B56-ACAF-613FDDD8D592}"/>
              </a:ext>
            </a:extLst>
          </p:cNvPr>
          <p:cNvCxnSpPr>
            <a:cxnSpLocks/>
            <a:stCxn id="8" idx="2"/>
            <a:endCxn id="26" idx="0"/>
          </p:cNvCxnSpPr>
          <p:nvPr/>
        </p:nvCxnSpPr>
        <p:spPr>
          <a:xfrm flipH="1">
            <a:off x="7436413" y="990950"/>
            <a:ext cx="2268" cy="1336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EA6FBF9-7DDF-4B56-ACAF-613FDDD8D592}"/>
              </a:ext>
            </a:extLst>
          </p:cNvPr>
          <p:cNvCxnSpPr>
            <a:cxnSpLocks/>
            <a:stCxn id="19" idx="2"/>
            <a:endCxn id="18" idx="0"/>
          </p:cNvCxnSpPr>
          <p:nvPr/>
        </p:nvCxnSpPr>
        <p:spPr>
          <a:xfrm flipH="1">
            <a:off x="7428603" y="1978714"/>
            <a:ext cx="1215" cy="2024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EA6FBF9-7DDF-4B56-ACAF-613FDDD8D592}"/>
              </a:ext>
            </a:extLst>
          </p:cNvPr>
          <p:cNvCxnSpPr>
            <a:cxnSpLocks/>
            <a:stCxn id="26" idx="2"/>
            <a:endCxn id="19" idx="0"/>
          </p:cNvCxnSpPr>
          <p:nvPr/>
        </p:nvCxnSpPr>
        <p:spPr>
          <a:xfrm flipH="1">
            <a:off x="7429818" y="1605974"/>
            <a:ext cx="6595" cy="1612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811AFCCB-1647-4447-84F1-4C659BCB4459}"/>
              </a:ext>
            </a:extLst>
          </p:cNvPr>
          <p:cNvSpPr/>
          <p:nvPr/>
        </p:nvSpPr>
        <p:spPr>
          <a:xfrm>
            <a:off x="6124536" y="2181135"/>
            <a:ext cx="2608133" cy="22141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B Titr" panose="00000700000000000000" pitchFamily="2" charset="-78"/>
              </a:rPr>
              <a:t>ارجاع به </a:t>
            </a:r>
            <a:r>
              <a:rPr kumimoji="0" lang="fa-IR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B Titr" panose="00000700000000000000" pitchFamily="2" charset="-78"/>
              </a:rPr>
              <a:t>سرداوران</a:t>
            </a:r>
            <a:r>
              <a:rPr kumimoji="0" lang="fa-IR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B Titr" panose="00000700000000000000" pitchFamily="2" charset="-78"/>
              </a:rPr>
              <a:t> تخصصی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11AFCCB-1647-4447-84F1-4C659BCB4459}"/>
              </a:ext>
            </a:extLst>
          </p:cNvPr>
          <p:cNvSpPr/>
          <p:nvPr/>
        </p:nvSpPr>
        <p:spPr>
          <a:xfrm>
            <a:off x="6125751" y="1767177"/>
            <a:ext cx="2608133" cy="211537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B Titr" panose="00000700000000000000" pitchFamily="2" charset="-78"/>
              </a:rPr>
              <a:t>ارجاع به شبکه </a:t>
            </a:r>
            <a:r>
              <a:rPr kumimoji="0" lang="fa-IR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B Titr" panose="00000700000000000000" pitchFamily="2" charset="-78"/>
              </a:rPr>
              <a:t>ارزیابان</a:t>
            </a:r>
            <a:r>
              <a:rPr kumimoji="0" lang="fa-IR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B Titr" panose="00000700000000000000" pitchFamily="2" charset="-78"/>
              </a:rPr>
              <a:t> و ناظران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EA6FBF9-7DDF-4B56-ACAF-613FDDD8D592}"/>
              </a:ext>
            </a:extLst>
          </p:cNvPr>
          <p:cNvCxnSpPr>
            <a:cxnSpLocks/>
            <a:stCxn id="18" idx="2"/>
            <a:endCxn id="10" idx="0"/>
          </p:cNvCxnSpPr>
          <p:nvPr/>
        </p:nvCxnSpPr>
        <p:spPr>
          <a:xfrm flipH="1">
            <a:off x="7428400" y="2402545"/>
            <a:ext cx="203" cy="1682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EA6FBF9-7DDF-4B56-ACAF-613FDDD8D592}"/>
              </a:ext>
            </a:extLst>
          </p:cNvPr>
          <p:cNvCxnSpPr>
            <a:cxnSpLocks/>
            <a:stCxn id="10" idx="2"/>
            <a:endCxn id="22" idx="0"/>
          </p:cNvCxnSpPr>
          <p:nvPr/>
        </p:nvCxnSpPr>
        <p:spPr>
          <a:xfrm>
            <a:off x="7428400" y="3041446"/>
            <a:ext cx="15443" cy="165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811AFCCB-1647-4447-84F1-4C659BCB4459}"/>
              </a:ext>
            </a:extLst>
          </p:cNvPr>
          <p:cNvSpPr/>
          <p:nvPr/>
        </p:nvSpPr>
        <p:spPr>
          <a:xfrm>
            <a:off x="6464078" y="3207388"/>
            <a:ext cx="1959529" cy="197044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B Titr" panose="00000700000000000000" pitchFamily="2" charset="-78"/>
              </a:rPr>
              <a:t>اعلام نتیجه ارزیابی و معرفی  ناظر طرح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EA6FBF9-7DDF-4B56-ACAF-613FDDD8D592}"/>
              </a:ext>
            </a:extLst>
          </p:cNvPr>
          <p:cNvCxnSpPr>
            <a:cxnSpLocks/>
            <a:stCxn id="22" idx="2"/>
            <a:endCxn id="24" idx="0"/>
          </p:cNvCxnSpPr>
          <p:nvPr/>
        </p:nvCxnSpPr>
        <p:spPr>
          <a:xfrm flipH="1">
            <a:off x="7441678" y="3404432"/>
            <a:ext cx="2165" cy="2425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811AFCCB-1647-4447-84F1-4C659BCB4459}"/>
              </a:ext>
            </a:extLst>
          </p:cNvPr>
          <p:cNvSpPr/>
          <p:nvPr/>
        </p:nvSpPr>
        <p:spPr>
          <a:xfrm>
            <a:off x="6137611" y="3647018"/>
            <a:ext cx="2608133" cy="164483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B Titr" panose="00000700000000000000" pitchFamily="2" charset="-78"/>
              </a:rPr>
              <a:t>ابلاغ به مسئول فرایند جهت انعقاد قرارداد و اجرای </a:t>
            </a:r>
            <a:r>
              <a:rPr kumimoji="0" lang="fa-IR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B Titr" panose="00000700000000000000" pitchFamily="2" charset="-78"/>
              </a:rPr>
              <a:t>پیشنهادیه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cxnSp>
        <p:nvCxnSpPr>
          <p:cNvPr id="25" name="Elbow Connector 2056">
            <a:extLst>
              <a:ext uri="{FF2B5EF4-FFF2-40B4-BE49-F238E27FC236}">
                <a16:creationId xmlns:a16="http://schemas.microsoft.com/office/drawing/2014/main" id="{56DF6E66-839C-4D31-963F-104B5550CD82}"/>
              </a:ext>
            </a:extLst>
          </p:cNvPr>
          <p:cNvCxnSpPr>
            <a:cxnSpLocks/>
            <a:stCxn id="31" idx="2"/>
            <a:endCxn id="9" idx="6"/>
          </p:cNvCxnSpPr>
          <p:nvPr/>
        </p:nvCxnSpPr>
        <p:spPr>
          <a:xfrm rot="5400000">
            <a:off x="7336197" y="3561253"/>
            <a:ext cx="3618485" cy="2693178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Diamond 25">
            <a:extLst>
              <a:ext uri="{FF2B5EF4-FFF2-40B4-BE49-F238E27FC236}">
                <a16:creationId xmlns:a16="http://schemas.microsoft.com/office/drawing/2014/main" id="{0CE3A334-188E-4C9D-A7B4-2C5B8E510A53}"/>
              </a:ext>
            </a:extLst>
          </p:cNvPr>
          <p:cNvSpPr/>
          <p:nvPr/>
        </p:nvSpPr>
        <p:spPr>
          <a:xfrm>
            <a:off x="6259852" y="1124637"/>
            <a:ext cx="2353122" cy="481337"/>
          </a:xfrm>
          <a:prstGeom prst="diamond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B Titr" panose="00000700000000000000" pitchFamily="2" charset="-78"/>
              </a:rPr>
              <a:t>آیا ارزیابی اولیه </a:t>
            </a:r>
            <a:r>
              <a:rPr kumimoji="0" lang="fa-IR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B Titr" panose="00000700000000000000" pitchFamily="2" charset="-78"/>
              </a:rPr>
              <a:t>پیشنهادیه</a:t>
            </a:r>
            <a:r>
              <a:rPr kumimoji="0" lang="fa-IR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B Titr" panose="00000700000000000000" pitchFamily="2" charset="-78"/>
              </a:rPr>
              <a:t> مورد تایید است؟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B Titr" panose="00000700000000000000" pitchFamily="2" charset="-78"/>
              </a:rPr>
              <a:t> 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0D81B22-1736-438B-953F-841B4D3E06FD}"/>
              </a:ext>
            </a:extLst>
          </p:cNvPr>
          <p:cNvCxnSpPr>
            <a:cxnSpLocks/>
            <a:stCxn id="24" idx="2"/>
            <a:endCxn id="41" idx="0"/>
          </p:cNvCxnSpPr>
          <p:nvPr/>
        </p:nvCxnSpPr>
        <p:spPr>
          <a:xfrm>
            <a:off x="7441678" y="3811501"/>
            <a:ext cx="10615" cy="2462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Diamond 27">
            <a:extLst>
              <a:ext uri="{FF2B5EF4-FFF2-40B4-BE49-F238E27FC236}">
                <a16:creationId xmlns:a16="http://schemas.microsoft.com/office/drawing/2014/main" id="{4351D7C3-F868-441C-B2A7-1E50D233DC2B}"/>
              </a:ext>
            </a:extLst>
          </p:cNvPr>
          <p:cNvSpPr/>
          <p:nvPr/>
        </p:nvSpPr>
        <p:spPr>
          <a:xfrm>
            <a:off x="6175023" y="5755055"/>
            <a:ext cx="2558982" cy="446731"/>
          </a:xfrm>
          <a:prstGeom prst="diamond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B Titr" panose="00000700000000000000" pitchFamily="2" charset="-78"/>
              </a:rPr>
              <a:t>آيا</a:t>
            </a:r>
            <a:r>
              <a:rPr kumimoji="0" lang="fa-IR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B Titr" panose="00000700000000000000" pitchFamily="2" charset="-78"/>
              </a:rPr>
              <a:t> درصد پیشرفت طرح مورد تایید 100% است؟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B Titr" panose="00000700000000000000" pitchFamily="2" charset="-78"/>
              </a:rPr>
              <a:t> 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F567708-37BA-4701-9004-F88D43C80BA0}"/>
              </a:ext>
            </a:extLst>
          </p:cNvPr>
          <p:cNvSpPr/>
          <p:nvPr/>
        </p:nvSpPr>
        <p:spPr>
          <a:xfrm>
            <a:off x="9280368" y="4995731"/>
            <a:ext cx="824322" cy="374491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B Titr" panose="00000700000000000000" pitchFamily="2" charset="-78"/>
              </a:rPr>
              <a:t>ادامه مراحل بعدی طرح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cxnSp>
        <p:nvCxnSpPr>
          <p:cNvPr id="30" name="Elbow Connector 2054">
            <a:extLst>
              <a:ext uri="{FF2B5EF4-FFF2-40B4-BE49-F238E27FC236}">
                <a16:creationId xmlns:a16="http://schemas.microsoft.com/office/drawing/2014/main" id="{4BEBA923-B24E-4FEA-925D-5F7DB03377E4}"/>
              </a:ext>
            </a:extLst>
          </p:cNvPr>
          <p:cNvCxnSpPr>
            <a:cxnSpLocks/>
            <a:stCxn id="29" idx="0"/>
            <a:endCxn id="41" idx="3"/>
          </p:cNvCxnSpPr>
          <p:nvPr/>
        </p:nvCxnSpPr>
        <p:spPr>
          <a:xfrm rot="16200000" flipV="1">
            <a:off x="8798059" y="4101261"/>
            <a:ext cx="852771" cy="93617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Diamond 30">
            <a:extLst>
              <a:ext uri="{FF2B5EF4-FFF2-40B4-BE49-F238E27FC236}">
                <a16:creationId xmlns:a16="http://schemas.microsoft.com/office/drawing/2014/main" id="{44A646AB-E190-497C-A9E3-FB8D5091226E}"/>
              </a:ext>
            </a:extLst>
          </p:cNvPr>
          <p:cNvSpPr/>
          <p:nvPr/>
        </p:nvSpPr>
        <p:spPr>
          <a:xfrm>
            <a:off x="9715389" y="2511046"/>
            <a:ext cx="1553278" cy="587554"/>
          </a:xfrm>
          <a:prstGeom prst="diamond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fa-IR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B Titr" panose="00000700000000000000" pitchFamily="2" charset="-78"/>
              </a:rPr>
              <a:t>عودت طرح به </a:t>
            </a:r>
            <a:r>
              <a:rPr kumimoji="0" lang="fa-IR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B Titr" panose="00000700000000000000" pitchFamily="2" charset="-78"/>
              </a:rPr>
              <a:t>درخواست‌كننده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B Titr" panose="00000700000000000000" pitchFamily="2" charset="-78"/>
              </a:rPr>
              <a:t> 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4C10BA8-6855-4368-8896-FEB2C8F36215}"/>
              </a:ext>
            </a:extLst>
          </p:cNvPr>
          <p:cNvCxnSpPr>
            <a:cxnSpLocks/>
          </p:cNvCxnSpPr>
          <p:nvPr/>
        </p:nvCxnSpPr>
        <p:spPr>
          <a:xfrm>
            <a:off x="782089" y="713543"/>
            <a:ext cx="10622863" cy="0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3" name="Elbow Connector 2054">
            <a:extLst>
              <a:ext uri="{FF2B5EF4-FFF2-40B4-BE49-F238E27FC236}">
                <a16:creationId xmlns:a16="http://schemas.microsoft.com/office/drawing/2014/main" id="{BC793532-3272-45CA-B664-F42D3DE3D6C7}"/>
              </a:ext>
            </a:extLst>
          </p:cNvPr>
          <p:cNvCxnSpPr>
            <a:cxnSpLocks/>
            <a:stCxn id="10" idx="1"/>
            <a:endCxn id="40" idx="2"/>
          </p:cNvCxnSpPr>
          <p:nvPr/>
        </p:nvCxnSpPr>
        <p:spPr>
          <a:xfrm rot="10800000">
            <a:off x="5131942" y="1789055"/>
            <a:ext cx="1131291" cy="1017085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F1A3123-80AE-4084-9A3B-8F37DEB45CA5}"/>
              </a:ext>
            </a:extLst>
          </p:cNvPr>
          <p:cNvCxnSpPr>
            <a:cxnSpLocks/>
            <a:stCxn id="26" idx="1"/>
            <a:endCxn id="40" idx="3"/>
          </p:cNvCxnSpPr>
          <p:nvPr/>
        </p:nvCxnSpPr>
        <p:spPr>
          <a:xfrm flipH="1" flipV="1">
            <a:off x="5809113" y="1364115"/>
            <a:ext cx="450739" cy="11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AAA0AE6-34B5-4E99-83EA-01F44D803FE5}"/>
              </a:ext>
            </a:extLst>
          </p:cNvPr>
          <p:cNvCxnSpPr>
            <a:cxnSpLocks/>
          </p:cNvCxnSpPr>
          <p:nvPr/>
        </p:nvCxnSpPr>
        <p:spPr>
          <a:xfrm>
            <a:off x="782089" y="3892275"/>
            <a:ext cx="10622863" cy="19304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7E837136-B499-4117-A0CE-F50C9018F891}"/>
              </a:ext>
            </a:extLst>
          </p:cNvPr>
          <p:cNvSpPr/>
          <p:nvPr/>
        </p:nvSpPr>
        <p:spPr>
          <a:xfrm>
            <a:off x="5752877" y="402512"/>
            <a:ext cx="3377602" cy="201282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B Titr" panose="00000700000000000000" pitchFamily="2" charset="-78"/>
              </a:rPr>
              <a:t>ارائه </a:t>
            </a:r>
            <a:r>
              <a:rPr kumimoji="0" lang="fa-IR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B Titr" panose="00000700000000000000" pitchFamily="2" charset="-78"/>
              </a:rPr>
              <a:t>پیشنهادیه</a:t>
            </a:r>
            <a:r>
              <a:rPr kumimoji="0" lang="fa-IR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B Titr" panose="00000700000000000000" pitchFamily="2" charset="-78"/>
              </a:rPr>
              <a:t> در قالب </a:t>
            </a:r>
            <a:r>
              <a:rPr kumimoji="0" lang="fa-IR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B Titr" panose="00000700000000000000" pitchFamily="2" charset="-78"/>
              </a:rPr>
              <a:t>کاربرگ</a:t>
            </a:r>
            <a:r>
              <a:rPr kumimoji="0" lang="fa-IR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B Titr" panose="00000700000000000000" pitchFamily="2" charset="-78"/>
              </a:rPr>
              <a:t> 102 و 708 توسط </a:t>
            </a:r>
            <a:r>
              <a:rPr kumimoji="0" lang="fa-IR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B Titr" panose="00000700000000000000" pitchFamily="2" charset="-78"/>
              </a:rPr>
              <a:t>سازمان‌های</a:t>
            </a:r>
            <a:r>
              <a:rPr kumimoji="0" lang="fa-IR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B Titr" panose="00000700000000000000" pitchFamily="2" charset="-78"/>
              </a:rPr>
              <a:t> عمده </a:t>
            </a:r>
            <a:r>
              <a:rPr kumimoji="0" lang="fa-IR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B Titr" panose="00000700000000000000" pitchFamily="2" charset="-78"/>
              </a:rPr>
              <a:t>ن.م</a:t>
            </a:r>
            <a:r>
              <a:rPr kumimoji="0" lang="fa-IR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B Titr" panose="00000700000000000000" pitchFamily="2" charset="-78"/>
              </a:rPr>
              <a:t>/ بخش ملی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4B73ED4-722B-4210-93CF-19B5E4B7B989}"/>
              </a:ext>
            </a:extLst>
          </p:cNvPr>
          <p:cNvCxnSpPr>
            <a:cxnSpLocks/>
            <a:stCxn id="36" idx="2"/>
            <a:endCxn id="8" idx="0"/>
          </p:cNvCxnSpPr>
          <p:nvPr/>
        </p:nvCxnSpPr>
        <p:spPr>
          <a:xfrm flipH="1">
            <a:off x="7438681" y="603794"/>
            <a:ext cx="2997" cy="1657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E64B8E80-B099-4A89-A193-B3BF67DAC8A9}"/>
              </a:ext>
            </a:extLst>
          </p:cNvPr>
          <p:cNvSpPr txBox="1"/>
          <p:nvPr/>
        </p:nvSpPr>
        <p:spPr>
          <a:xfrm>
            <a:off x="8513590" y="1150057"/>
            <a:ext cx="379163" cy="2154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خیر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8F5E4C4-8538-4CDB-A213-9D97584A858F}"/>
              </a:ext>
            </a:extLst>
          </p:cNvPr>
          <p:cNvSpPr txBox="1"/>
          <p:nvPr/>
        </p:nvSpPr>
        <p:spPr>
          <a:xfrm>
            <a:off x="5798946" y="1185286"/>
            <a:ext cx="521584" cy="3770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نیاز به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اصلاح</a:t>
            </a:r>
          </a:p>
        </p:txBody>
      </p:sp>
      <p:sp>
        <p:nvSpPr>
          <p:cNvPr id="40" name="Diamond 39">
            <a:extLst>
              <a:ext uri="{FF2B5EF4-FFF2-40B4-BE49-F238E27FC236}">
                <a16:creationId xmlns:a16="http://schemas.microsoft.com/office/drawing/2014/main" id="{4F7AB75C-1276-49EB-8CE0-14BA99DA8E94}"/>
              </a:ext>
            </a:extLst>
          </p:cNvPr>
          <p:cNvSpPr/>
          <p:nvPr/>
        </p:nvSpPr>
        <p:spPr>
          <a:xfrm>
            <a:off x="4454768" y="939175"/>
            <a:ext cx="1354345" cy="849879"/>
          </a:xfrm>
          <a:prstGeom prst="diamond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B Titr" panose="00000700000000000000" pitchFamily="2" charset="-78"/>
              </a:rPr>
              <a:t>عودت طرح </a:t>
            </a:r>
            <a:r>
              <a:rPr kumimoji="0" lang="fa-IR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B Titr" panose="00000700000000000000" pitchFamily="2" charset="-78"/>
              </a:rPr>
              <a:t>طي</a:t>
            </a:r>
            <a:r>
              <a:rPr kumimoji="0" lang="fa-IR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B Titr" panose="00000700000000000000" pitchFamily="2" charset="-78"/>
              </a:rPr>
              <a:t> نامه به </a:t>
            </a:r>
            <a:r>
              <a:rPr kumimoji="0" lang="fa-IR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B Titr" panose="00000700000000000000" pitchFamily="2" charset="-78"/>
              </a:rPr>
              <a:t>پيشنهاد</a:t>
            </a:r>
            <a:r>
              <a:rPr kumimoji="0" lang="fa-IR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B Titr" panose="00000700000000000000" pitchFamily="2" charset="-78"/>
              </a:rPr>
              <a:t> دهنده جهت اصلاح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2150A86-B443-47D4-9FE1-D10E8F07828B}"/>
              </a:ext>
            </a:extLst>
          </p:cNvPr>
          <p:cNvSpPr/>
          <p:nvPr/>
        </p:nvSpPr>
        <p:spPr>
          <a:xfrm>
            <a:off x="6148226" y="4057733"/>
            <a:ext cx="2608133" cy="170453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B Titr" panose="00000700000000000000" pitchFamily="2" charset="-78"/>
              </a:rPr>
              <a:t>ارائه گزارش پیشرفت طرح توسط سازمان یا بخش ملی به حوزه </a:t>
            </a:r>
            <a:r>
              <a:rPr kumimoji="0" lang="fa-IR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B Titr" panose="00000700000000000000" pitchFamily="2" charset="-78"/>
              </a:rPr>
              <a:t>عتف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8CA71E96-4E12-4FD1-832B-6313BE1EFDA8}"/>
              </a:ext>
            </a:extLst>
          </p:cNvPr>
          <p:cNvCxnSpPr>
            <a:cxnSpLocks/>
            <a:stCxn id="41" idx="2"/>
            <a:endCxn id="43" idx="0"/>
          </p:cNvCxnSpPr>
          <p:nvPr/>
        </p:nvCxnSpPr>
        <p:spPr>
          <a:xfrm>
            <a:off x="7452293" y="4228186"/>
            <a:ext cx="1905" cy="2328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0F5A544A-442C-4943-8800-0127D627105F}"/>
              </a:ext>
            </a:extLst>
          </p:cNvPr>
          <p:cNvSpPr/>
          <p:nvPr/>
        </p:nvSpPr>
        <p:spPr>
          <a:xfrm>
            <a:off x="6150131" y="4461039"/>
            <a:ext cx="2608133" cy="187498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B Titr" panose="00000700000000000000" pitchFamily="2" charset="-78"/>
              </a:rPr>
              <a:t>ارسال گزارش پیشرفت توسط مسئول فرآیند به ناظر طرح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sp>
        <p:nvSpPr>
          <p:cNvPr id="44" name="Diamond 43">
            <a:extLst>
              <a:ext uri="{FF2B5EF4-FFF2-40B4-BE49-F238E27FC236}">
                <a16:creationId xmlns:a16="http://schemas.microsoft.com/office/drawing/2014/main" id="{2AA64FDB-5CBF-4FAC-8626-79AD97A17B20}"/>
              </a:ext>
            </a:extLst>
          </p:cNvPr>
          <p:cNvSpPr/>
          <p:nvPr/>
        </p:nvSpPr>
        <p:spPr>
          <a:xfrm>
            <a:off x="6318835" y="4867754"/>
            <a:ext cx="2274732" cy="433661"/>
          </a:xfrm>
          <a:prstGeom prst="diamond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B Titr" panose="00000700000000000000" pitchFamily="2" charset="-78"/>
              </a:rPr>
              <a:t>آيا</a:t>
            </a:r>
            <a:r>
              <a:rPr kumimoji="0" lang="fa-IR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B Titr" panose="00000700000000000000" pitchFamily="2" charset="-78"/>
              </a:rPr>
              <a:t> گزارش پیشرفت طرح مورد تایید ناظر است؟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7961386-4495-470B-BF71-4EA596259F01}"/>
              </a:ext>
            </a:extLst>
          </p:cNvPr>
          <p:cNvCxnSpPr>
            <a:cxnSpLocks/>
            <a:stCxn id="43" idx="2"/>
            <a:endCxn id="44" idx="0"/>
          </p:cNvCxnSpPr>
          <p:nvPr/>
        </p:nvCxnSpPr>
        <p:spPr>
          <a:xfrm>
            <a:off x="7454198" y="4648537"/>
            <a:ext cx="2003" cy="2192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EFBB3A07-A852-495F-8264-46581FA08B93}"/>
              </a:ext>
            </a:extLst>
          </p:cNvPr>
          <p:cNvSpPr txBox="1"/>
          <p:nvPr/>
        </p:nvSpPr>
        <p:spPr>
          <a:xfrm>
            <a:off x="5572520" y="2461616"/>
            <a:ext cx="521584" cy="3770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نیاز به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اصلاح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ADF91A9-9275-4561-8F43-983539478623}"/>
              </a:ext>
            </a:extLst>
          </p:cNvPr>
          <p:cNvSpPr/>
          <p:nvPr/>
        </p:nvSpPr>
        <p:spPr>
          <a:xfrm>
            <a:off x="6303337" y="5438832"/>
            <a:ext cx="2303726" cy="174019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B Titr" panose="00000700000000000000" pitchFamily="2" charset="-78"/>
              </a:rPr>
              <a:t>تخصیص اعتبار مبتنی بر درصد پیشرفت مورد تایید ناظر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EFAE9B26-8048-4019-8CD6-D48A47C28D9A}"/>
              </a:ext>
            </a:extLst>
          </p:cNvPr>
          <p:cNvCxnSpPr>
            <a:cxnSpLocks/>
            <a:stCxn id="44" idx="2"/>
            <a:endCxn id="47" idx="0"/>
          </p:cNvCxnSpPr>
          <p:nvPr/>
        </p:nvCxnSpPr>
        <p:spPr>
          <a:xfrm flipH="1">
            <a:off x="7455200" y="5301415"/>
            <a:ext cx="1001" cy="1374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Diamond 48">
            <a:extLst>
              <a:ext uri="{FF2B5EF4-FFF2-40B4-BE49-F238E27FC236}">
                <a16:creationId xmlns:a16="http://schemas.microsoft.com/office/drawing/2014/main" id="{0182934E-007B-402D-B0F6-DC11DA426F64}"/>
              </a:ext>
            </a:extLst>
          </p:cNvPr>
          <p:cNvSpPr/>
          <p:nvPr/>
        </p:nvSpPr>
        <p:spPr>
          <a:xfrm>
            <a:off x="4375474" y="4823269"/>
            <a:ext cx="1684264" cy="513440"/>
          </a:xfrm>
          <a:prstGeom prst="diamond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B Titr" panose="00000700000000000000" pitchFamily="2" charset="-78"/>
              </a:rPr>
              <a:t>آيا</a:t>
            </a:r>
            <a:r>
              <a:rPr kumimoji="0" lang="fa-IR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B Titr" panose="00000700000000000000" pitchFamily="2" charset="-78"/>
              </a:rPr>
              <a:t> نیاز به اصلاح گزارش و اقدامات تکمیلی است؟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B Titr" panose="00000700000000000000" pitchFamily="2" charset="-78"/>
              </a:rPr>
              <a:t> 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2DA4F84-CC41-4073-8D3E-6E1F5CE423B0}"/>
              </a:ext>
            </a:extLst>
          </p:cNvPr>
          <p:cNvSpPr txBox="1"/>
          <p:nvPr/>
        </p:nvSpPr>
        <p:spPr>
          <a:xfrm>
            <a:off x="4914295" y="4601082"/>
            <a:ext cx="370005" cy="2154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بله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06901A8-8DE1-42F1-8577-E3BF3EAC081B}"/>
              </a:ext>
            </a:extLst>
          </p:cNvPr>
          <p:cNvCxnSpPr>
            <a:cxnSpLocks/>
            <a:stCxn id="47" idx="2"/>
            <a:endCxn id="28" idx="0"/>
          </p:cNvCxnSpPr>
          <p:nvPr/>
        </p:nvCxnSpPr>
        <p:spPr>
          <a:xfrm flipH="1">
            <a:off x="7454514" y="5612851"/>
            <a:ext cx="686" cy="1422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192ECB53-B23B-4CB3-B6AE-7C8BC442A835}"/>
              </a:ext>
            </a:extLst>
          </p:cNvPr>
          <p:cNvSpPr txBox="1"/>
          <p:nvPr/>
        </p:nvSpPr>
        <p:spPr>
          <a:xfrm>
            <a:off x="8581240" y="5756915"/>
            <a:ext cx="370005" cy="2154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خیر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BBB1586-29CA-46FD-8945-66FF5662D5F9}"/>
              </a:ext>
            </a:extLst>
          </p:cNvPr>
          <p:cNvSpPr txBox="1"/>
          <p:nvPr/>
        </p:nvSpPr>
        <p:spPr>
          <a:xfrm>
            <a:off x="4807727" y="5249699"/>
            <a:ext cx="370005" cy="2154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خیر</a:t>
            </a:r>
          </a:p>
        </p:txBody>
      </p:sp>
      <p:cxnSp>
        <p:nvCxnSpPr>
          <p:cNvPr id="54" name="Elbow Connector 2054">
            <a:extLst>
              <a:ext uri="{FF2B5EF4-FFF2-40B4-BE49-F238E27FC236}">
                <a16:creationId xmlns:a16="http://schemas.microsoft.com/office/drawing/2014/main" id="{D6671A95-7BFB-4087-8402-B2418010DD95}"/>
              </a:ext>
            </a:extLst>
          </p:cNvPr>
          <p:cNvCxnSpPr>
            <a:cxnSpLocks/>
            <a:stCxn id="49" idx="2"/>
            <a:endCxn id="47" idx="1"/>
          </p:cNvCxnSpPr>
          <p:nvPr/>
        </p:nvCxnSpPr>
        <p:spPr>
          <a:xfrm rot="16200000" flipH="1">
            <a:off x="5665905" y="4888409"/>
            <a:ext cx="189133" cy="1085731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AB354DA1-44E6-46FD-8F82-EE583B2E3D72}"/>
              </a:ext>
            </a:extLst>
          </p:cNvPr>
          <p:cNvCxnSpPr>
            <a:cxnSpLocks/>
            <a:stCxn id="44" idx="1"/>
            <a:endCxn id="49" idx="3"/>
          </p:cNvCxnSpPr>
          <p:nvPr/>
        </p:nvCxnSpPr>
        <p:spPr>
          <a:xfrm flipH="1" flipV="1">
            <a:off x="6059738" y="5079989"/>
            <a:ext cx="259097" cy="45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Diamond 55">
            <a:extLst>
              <a:ext uri="{FF2B5EF4-FFF2-40B4-BE49-F238E27FC236}">
                <a16:creationId xmlns:a16="http://schemas.microsoft.com/office/drawing/2014/main" id="{445AAF0E-656C-4A11-B03F-B0778C033DBA}"/>
              </a:ext>
            </a:extLst>
          </p:cNvPr>
          <p:cNvSpPr/>
          <p:nvPr/>
        </p:nvSpPr>
        <p:spPr>
          <a:xfrm>
            <a:off x="8930077" y="5723540"/>
            <a:ext cx="1527230" cy="518277"/>
          </a:xfrm>
          <a:prstGeom prst="diamond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B Titr" panose="00000700000000000000" pitchFamily="2" charset="-78"/>
              </a:rPr>
              <a:t>آيا</a:t>
            </a:r>
            <a:r>
              <a:rPr kumimoji="0" lang="fa-IR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B Titr" panose="00000700000000000000" pitchFamily="2" charset="-78"/>
              </a:rPr>
              <a:t> اجرای طرح ادامه داشته باشد؟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CEE45BA5-0039-42E5-BC97-518D99B96984}"/>
              </a:ext>
            </a:extLst>
          </p:cNvPr>
          <p:cNvCxnSpPr>
            <a:cxnSpLocks/>
            <a:stCxn id="28" idx="3"/>
            <a:endCxn id="56" idx="1"/>
          </p:cNvCxnSpPr>
          <p:nvPr/>
        </p:nvCxnSpPr>
        <p:spPr>
          <a:xfrm>
            <a:off x="8734005" y="5978421"/>
            <a:ext cx="196072" cy="42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463D52E-EB42-4AD9-8FD7-9521B9844E6B}"/>
              </a:ext>
            </a:extLst>
          </p:cNvPr>
          <p:cNvCxnSpPr>
            <a:cxnSpLocks/>
            <a:stCxn id="56" idx="0"/>
            <a:endCxn id="29" idx="2"/>
          </p:cNvCxnSpPr>
          <p:nvPr/>
        </p:nvCxnSpPr>
        <p:spPr>
          <a:xfrm flipH="1" flipV="1">
            <a:off x="9692529" y="5370222"/>
            <a:ext cx="1163" cy="3533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7E8AE138-9298-42BD-99E8-3B6721CB28D7}"/>
              </a:ext>
            </a:extLst>
          </p:cNvPr>
          <p:cNvSpPr txBox="1"/>
          <p:nvPr/>
        </p:nvSpPr>
        <p:spPr>
          <a:xfrm>
            <a:off x="9380132" y="5526897"/>
            <a:ext cx="370005" cy="2154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بله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E9036AA-CD0A-406E-A6FD-D701189D5219}"/>
              </a:ext>
            </a:extLst>
          </p:cNvPr>
          <p:cNvSpPr txBox="1"/>
          <p:nvPr/>
        </p:nvSpPr>
        <p:spPr>
          <a:xfrm>
            <a:off x="5790343" y="4816526"/>
            <a:ext cx="370005" cy="2154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خیر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DA6A5661-663B-4287-96BC-16A2D942436D}"/>
              </a:ext>
            </a:extLst>
          </p:cNvPr>
          <p:cNvSpPr/>
          <p:nvPr/>
        </p:nvSpPr>
        <p:spPr>
          <a:xfrm>
            <a:off x="4444989" y="3988040"/>
            <a:ext cx="1536347" cy="310448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B Titr" panose="00000700000000000000" pitchFamily="2" charset="-78"/>
              </a:rPr>
              <a:t>عودت گزارش پیشرفت جهت انجام </a:t>
            </a:r>
            <a:r>
              <a:rPr kumimoji="0" lang="fa-IR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B Titr" panose="00000700000000000000" pitchFamily="2" charset="-78"/>
              </a:rPr>
              <a:t>فعالیت‌های</a:t>
            </a:r>
            <a:r>
              <a:rPr kumimoji="0" lang="fa-IR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B Titr" panose="00000700000000000000" pitchFamily="2" charset="-78"/>
              </a:rPr>
              <a:t> تکمیلی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B8514F0D-C154-4A60-B613-1FF5BE435352}"/>
              </a:ext>
            </a:extLst>
          </p:cNvPr>
          <p:cNvCxnSpPr>
            <a:cxnSpLocks/>
            <a:stCxn id="49" idx="0"/>
            <a:endCxn id="61" idx="2"/>
          </p:cNvCxnSpPr>
          <p:nvPr/>
        </p:nvCxnSpPr>
        <p:spPr>
          <a:xfrm flipH="1" flipV="1">
            <a:off x="5213163" y="4298488"/>
            <a:ext cx="4443" cy="5247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EB761F5D-70C1-409A-B06E-06A53CD846EE}"/>
              </a:ext>
            </a:extLst>
          </p:cNvPr>
          <p:cNvCxnSpPr>
            <a:cxnSpLocks/>
            <a:stCxn id="61" idx="3"/>
            <a:endCxn id="41" idx="1"/>
          </p:cNvCxnSpPr>
          <p:nvPr/>
        </p:nvCxnSpPr>
        <p:spPr>
          <a:xfrm flipV="1">
            <a:off x="5981336" y="4142960"/>
            <a:ext cx="166890" cy="3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38E17162-5D5E-4264-844C-36E818587B02}"/>
              </a:ext>
            </a:extLst>
          </p:cNvPr>
          <p:cNvSpPr/>
          <p:nvPr/>
        </p:nvSpPr>
        <p:spPr>
          <a:xfrm>
            <a:off x="1035736" y="-1838"/>
            <a:ext cx="2893831" cy="67700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سازمان‌های</a:t>
            </a:r>
            <a:r>
              <a:rPr kumimoji="0" lang="fa-I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 عمده </a:t>
            </a:r>
            <a:r>
              <a:rPr kumimoji="0" lang="fa-I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ن.م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بخش ملی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دفاتر همکاری </a:t>
            </a:r>
            <a:r>
              <a:rPr kumimoji="0" lang="fa-I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ن.م</a:t>
            </a:r>
            <a:r>
              <a:rPr kumimoji="0" lang="fa-I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.(شهید فهمیده)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972CA030-D0E6-4D08-A97F-1379E56C27CB}"/>
              </a:ext>
            </a:extLst>
          </p:cNvPr>
          <p:cNvSpPr/>
          <p:nvPr/>
        </p:nvSpPr>
        <p:spPr>
          <a:xfrm>
            <a:off x="1035736" y="1953472"/>
            <a:ext cx="2893830" cy="676111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موسسه /حوزه </a:t>
            </a:r>
            <a:r>
              <a:rPr kumimoji="0" lang="fa-I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عتف</a:t>
            </a:r>
            <a:r>
              <a:rPr kumimoji="0" lang="fa-I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/مرکز اکتساب فناوری‌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015465D-C203-4490-A892-7A1B781444BC}"/>
              </a:ext>
            </a:extLst>
          </p:cNvPr>
          <p:cNvSpPr/>
          <p:nvPr/>
        </p:nvSpPr>
        <p:spPr>
          <a:xfrm>
            <a:off x="1035736" y="5224769"/>
            <a:ext cx="2893830" cy="79047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سازمان‌های</a:t>
            </a:r>
            <a:r>
              <a:rPr kumimoji="0" lang="fa-I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 عمده </a:t>
            </a:r>
            <a:r>
              <a:rPr kumimoji="0" lang="fa-I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ن.م</a:t>
            </a:r>
            <a:r>
              <a:rPr kumimoji="0" lang="fa-I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بخش ملی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موسسه /حوزه </a:t>
            </a:r>
            <a:r>
              <a:rPr kumimoji="0" lang="fa-I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عتف</a:t>
            </a:r>
            <a:r>
              <a:rPr kumimoji="0" lang="fa-I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/مرکز اکتساب فناوری‌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717EC4D7-E028-4C82-9FE3-8E9969543CD1}"/>
              </a:ext>
            </a:extLst>
          </p:cNvPr>
          <p:cNvCxnSpPr>
            <a:cxnSpLocks/>
          </p:cNvCxnSpPr>
          <p:nvPr/>
        </p:nvCxnSpPr>
        <p:spPr>
          <a:xfrm>
            <a:off x="11404952" y="0"/>
            <a:ext cx="0" cy="685800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B7E87EC6-C586-4796-82AF-18150AE79F3A}"/>
              </a:ext>
            </a:extLst>
          </p:cNvPr>
          <p:cNvCxnSpPr>
            <a:cxnSpLocks/>
          </p:cNvCxnSpPr>
          <p:nvPr/>
        </p:nvCxnSpPr>
        <p:spPr>
          <a:xfrm flipH="1">
            <a:off x="11404952" y="3912913"/>
            <a:ext cx="787051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47862AE0-82E9-4D5B-9C4D-A6111B85207E}"/>
              </a:ext>
            </a:extLst>
          </p:cNvPr>
          <p:cNvSpPr txBox="1"/>
          <p:nvPr/>
        </p:nvSpPr>
        <p:spPr>
          <a:xfrm rot="16200000">
            <a:off x="11060016" y="1776769"/>
            <a:ext cx="14411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ارزیابی</a:t>
            </a:r>
            <a:endParaRPr kumimoji="0" lang="fa-I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641909F-F740-46CF-AA85-9F64C068565E}"/>
              </a:ext>
            </a:extLst>
          </p:cNvPr>
          <p:cNvSpPr txBox="1"/>
          <p:nvPr/>
        </p:nvSpPr>
        <p:spPr>
          <a:xfrm rot="16200000">
            <a:off x="11060015" y="4980285"/>
            <a:ext cx="14411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نظارت</a:t>
            </a:r>
            <a:endParaRPr kumimoji="0" lang="fa-I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E3991DCE-A82C-4CD9-B9C8-073F95855788}"/>
              </a:ext>
            </a:extLst>
          </p:cNvPr>
          <p:cNvCxnSpPr>
            <a:cxnSpLocks/>
          </p:cNvCxnSpPr>
          <p:nvPr/>
        </p:nvCxnSpPr>
        <p:spPr>
          <a:xfrm>
            <a:off x="782089" y="-1838"/>
            <a:ext cx="0" cy="685800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22FA3B0E-775A-4CA5-98D1-AFE84F6AB9CE}"/>
              </a:ext>
            </a:extLst>
          </p:cNvPr>
          <p:cNvSpPr txBox="1"/>
          <p:nvPr/>
        </p:nvSpPr>
        <p:spPr>
          <a:xfrm rot="16200000">
            <a:off x="-3309388" y="3016363"/>
            <a:ext cx="7385046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برنامه راهبری و حمایت از </a:t>
            </a:r>
            <a:r>
              <a:rPr kumimoji="0" lang="fa-IR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امکان‌سنجی</a:t>
            </a:r>
            <a:r>
              <a:rPr kumimoji="0" lang="fa-IR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 اکتساب </a:t>
            </a:r>
            <a:r>
              <a:rPr kumimoji="0" lang="fa-IR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فناوری‌های</a:t>
            </a:r>
            <a:r>
              <a:rPr kumimoji="0" lang="fa-IR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  نوظهور و بدیع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با </a:t>
            </a:r>
            <a:r>
              <a:rPr kumimoji="0" lang="fa-IR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دانشگاه‌ها</a:t>
            </a:r>
            <a:r>
              <a:rPr kumimoji="0" lang="fa-IR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 و مراکز تحقیقاتی 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A9853EB-DBC6-4899-A8E4-2AD3F9AC594D}"/>
              </a:ext>
            </a:extLst>
          </p:cNvPr>
          <p:cNvSpPr/>
          <p:nvPr/>
        </p:nvSpPr>
        <p:spPr>
          <a:xfrm>
            <a:off x="8930077" y="6481672"/>
            <a:ext cx="1527230" cy="174019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B Titr" panose="00000700000000000000" pitchFamily="2" charset="-78"/>
              </a:rPr>
              <a:t>تکمیل فرآیند </a:t>
            </a:r>
            <a:r>
              <a:rPr kumimoji="0" lang="fa-IR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B Titr" panose="00000700000000000000" pitchFamily="2" charset="-78"/>
              </a:rPr>
              <a:t>مختومگی</a:t>
            </a:r>
            <a:r>
              <a:rPr kumimoji="0" lang="fa-IR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B Titr" panose="00000700000000000000" pitchFamily="2" charset="-78"/>
              </a:rPr>
              <a:t> طرح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72400ED-42E6-435D-8C87-482B513BBEFC}"/>
              </a:ext>
            </a:extLst>
          </p:cNvPr>
          <p:cNvSpPr txBox="1"/>
          <p:nvPr/>
        </p:nvSpPr>
        <p:spPr>
          <a:xfrm>
            <a:off x="9346871" y="6244639"/>
            <a:ext cx="370005" cy="2154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خیر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7EB14D0-E432-468A-8D90-EC6A1ACA4BA0}"/>
              </a:ext>
            </a:extLst>
          </p:cNvPr>
          <p:cNvSpPr/>
          <p:nvPr/>
        </p:nvSpPr>
        <p:spPr>
          <a:xfrm>
            <a:off x="6578781" y="6342663"/>
            <a:ext cx="1756036" cy="174019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B Titr" panose="00000700000000000000" pitchFamily="2" charset="-78"/>
              </a:rPr>
              <a:t>تکمیل فرآیند خاتمه </a:t>
            </a:r>
            <a:r>
              <a:rPr kumimoji="0" lang="fa-IR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B Titr" panose="00000700000000000000" pitchFamily="2" charset="-78"/>
              </a:rPr>
              <a:t>یافتگی</a:t>
            </a:r>
            <a:r>
              <a:rPr kumimoji="0" lang="fa-IR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B Titr" panose="00000700000000000000" pitchFamily="2" charset="-78"/>
              </a:rPr>
              <a:t> طرح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B70B242A-B670-4F63-9F50-C545E03AEA00}"/>
              </a:ext>
            </a:extLst>
          </p:cNvPr>
          <p:cNvCxnSpPr>
            <a:cxnSpLocks/>
            <a:stCxn id="28" idx="2"/>
            <a:endCxn id="75" idx="0"/>
          </p:cNvCxnSpPr>
          <p:nvPr/>
        </p:nvCxnSpPr>
        <p:spPr>
          <a:xfrm>
            <a:off x="7454514" y="6201786"/>
            <a:ext cx="2285" cy="1408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Elbow Connector 2054">
            <a:extLst>
              <a:ext uri="{FF2B5EF4-FFF2-40B4-BE49-F238E27FC236}">
                <a16:creationId xmlns:a16="http://schemas.microsoft.com/office/drawing/2014/main" id="{9D008ADF-4BAB-4A44-A499-CEED3DCEBD0D}"/>
              </a:ext>
            </a:extLst>
          </p:cNvPr>
          <p:cNvCxnSpPr>
            <a:cxnSpLocks/>
            <a:stCxn id="73" idx="1"/>
            <a:endCxn id="9" idx="0"/>
          </p:cNvCxnSpPr>
          <p:nvPr/>
        </p:nvCxnSpPr>
        <p:spPr>
          <a:xfrm rot="10800000" flipV="1">
            <a:off x="7460901" y="6568682"/>
            <a:ext cx="1469176" cy="6054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7AB85CD9-B125-41BE-B0CE-607F09A68167}"/>
              </a:ext>
            </a:extLst>
          </p:cNvPr>
          <p:cNvCxnSpPr>
            <a:cxnSpLocks/>
            <a:stCxn id="56" idx="2"/>
            <a:endCxn id="73" idx="0"/>
          </p:cNvCxnSpPr>
          <p:nvPr/>
        </p:nvCxnSpPr>
        <p:spPr>
          <a:xfrm>
            <a:off x="9693692" y="6241817"/>
            <a:ext cx="0" cy="2398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387D5F7F-B5B6-4A91-8084-23B5122C8804}"/>
              </a:ext>
            </a:extLst>
          </p:cNvPr>
          <p:cNvCxnSpPr>
            <a:cxnSpLocks/>
            <a:stCxn id="75" idx="2"/>
            <a:endCxn id="9" idx="0"/>
          </p:cNvCxnSpPr>
          <p:nvPr/>
        </p:nvCxnSpPr>
        <p:spPr>
          <a:xfrm>
            <a:off x="7456799" y="6516682"/>
            <a:ext cx="4102" cy="1125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929614C5-E9B4-47BA-81BD-129437DB82DD}"/>
              </a:ext>
            </a:extLst>
          </p:cNvPr>
          <p:cNvSpPr txBox="1"/>
          <p:nvPr/>
        </p:nvSpPr>
        <p:spPr>
          <a:xfrm>
            <a:off x="8476386" y="2580178"/>
            <a:ext cx="379163" cy="2154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خیر</a:t>
            </a:r>
          </a:p>
        </p:txBody>
      </p:sp>
    </p:spTree>
    <p:extLst>
      <p:ext uri="{BB962C8B-B14F-4D97-AF65-F5344CB8AC3E}">
        <p14:creationId xmlns:p14="http://schemas.microsoft.com/office/powerpoint/2010/main" val="30783610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2FC587-38B9-428A-8BB9-9D30F4FF549B}"/>
              </a:ext>
            </a:extLst>
          </p:cNvPr>
          <p:cNvSpPr txBox="1"/>
          <p:nvPr/>
        </p:nvSpPr>
        <p:spPr>
          <a:xfrm>
            <a:off x="1932350" y="985982"/>
            <a:ext cx="8327300" cy="757130"/>
          </a:xfrm>
          <a:prstGeom prst="rect">
            <a:avLst/>
          </a:prstGeom>
          <a:gradFill flip="none" rotWithShape="1">
            <a:gsLst>
              <a:gs pos="100000">
                <a:srgbClr val="F4F7FC"/>
              </a:gs>
              <a:gs pos="0">
                <a:srgbClr val="F4F7FC"/>
              </a:gs>
              <a:gs pos="59000">
                <a:srgbClr val="BED9EE"/>
              </a:gs>
              <a:gs pos="45000">
                <a:srgbClr val="BED9EE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defPPr>
              <a:defRPr lang="fa-IR"/>
            </a:defPPr>
            <a:lvl1pPr marR="0" lvl="0" indent="0" algn="ctr" rtl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Titr" panose="00000700000000000000" pitchFamily="2" charset="-78"/>
              </a:defRPr>
            </a:lvl1pPr>
          </a:lstStyle>
          <a:p>
            <a:r>
              <a:rPr lang="fa-IR" dirty="0"/>
              <a:t>مراحل اجرای برنامه راهبری و حمایت از قراردادهای </a:t>
            </a:r>
            <a:r>
              <a:rPr lang="fa-IR" dirty="0" err="1"/>
              <a:t>امکان‌سنجی</a:t>
            </a:r>
            <a:r>
              <a:rPr lang="fa-IR" dirty="0"/>
              <a:t> اکتساب </a:t>
            </a:r>
            <a:r>
              <a:rPr lang="fa-IR" dirty="0" err="1"/>
              <a:t>فناوری‌های</a:t>
            </a:r>
            <a:r>
              <a:rPr lang="fa-IR" dirty="0"/>
              <a:t> نوظهور و بدیع</a:t>
            </a:r>
          </a:p>
          <a:p>
            <a:r>
              <a:rPr lang="fa-IR" dirty="0"/>
              <a:t>با </a:t>
            </a:r>
            <a:r>
              <a:rPr lang="fa-IR" dirty="0" err="1"/>
              <a:t>دانشگاه‌ها</a:t>
            </a:r>
            <a:r>
              <a:rPr lang="fa-IR" dirty="0"/>
              <a:t> و مراکز تحقیقاتی</a:t>
            </a:r>
          </a:p>
        </p:txBody>
      </p:sp>
      <p:sp>
        <p:nvSpPr>
          <p:cNvPr id="3" name="Rectangle 2"/>
          <p:cNvSpPr/>
          <p:nvPr/>
        </p:nvSpPr>
        <p:spPr>
          <a:xfrm>
            <a:off x="261258" y="1692481"/>
            <a:ext cx="11593285" cy="4997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anose="00000400000000000000" pitchFamily="2" charset="-78"/>
              </a:rPr>
              <a:t>فرايند اجرا</a:t>
            </a:r>
            <a:r>
              <a:rPr kumimoji="0" lang="fa-I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anose="00000400000000000000" pitchFamily="2" charset="-78"/>
              </a:rPr>
              <a:t>ی برنامه </a:t>
            </a:r>
            <a:r>
              <a:rPr kumimoji="0" lang="fa-I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anose="00000400000000000000" pitchFamily="2" charset="-78"/>
              </a:rPr>
              <a:t>امکان‌سنجی</a:t>
            </a:r>
            <a:r>
              <a:rPr kumimoji="0" lang="fa-I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anose="00000400000000000000" pitchFamily="2" charset="-78"/>
              </a:rPr>
              <a:t> در دو بخش ارزیابی و نظارت</a:t>
            </a: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anose="00000400000000000000" pitchFamily="2" charset="-78"/>
              </a:rPr>
              <a:t> به شرح زير </a:t>
            </a:r>
            <a:r>
              <a:rPr kumimoji="0" lang="fa-I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anose="00000400000000000000" pitchFamily="2" charset="-78"/>
              </a:rPr>
              <a:t>است</a:t>
            </a: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anose="00000400000000000000" pitchFamily="2" charset="-78"/>
              </a:rPr>
              <a:t>: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B Nazanin" panose="00000400000000000000" pitchFamily="2" charset="-78"/>
            </a:endParaRPr>
          </a:p>
          <a:p>
            <a:pPr marL="0" marR="0" lvl="0" indent="0" algn="just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anose="00000400000000000000" pitchFamily="2" charset="-78"/>
              </a:rPr>
              <a:t>ارزيابي: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B Nazanin" panose="00000400000000000000" pitchFamily="2" charset="-78"/>
            </a:endParaRPr>
          </a:p>
          <a:p>
            <a:pPr marL="285750" marR="0" lvl="0" indent="-285750" algn="just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anose="00000400000000000000" pitchFamily="2" charset="-78"/>
              </a:rPr>
              <a:t>ارسال </a:t>
            </a:r>
            <a:r>
              <a:rPr kumimoji="0" lang="fa-I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anose="00000400000000000000" pitchFamily="2" charset="-78"/>
              </a:rPr>
              <a:t>پیشنهادیه</a:t>
            </a:r>
            <a:r>
              <a:rPr kumimoji="0" lang="fa-I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anose="00000400000000000000" pitchFamily="2" charset="-78"/>
              </a:rPr>
              <a:t> در قالب </a:t>
            </a:r>
            <a:r>
              <a:rPr kumimoji="0" lang="fa-I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anose="00000400000000000000" pitchFamily="2" charset="-78"/>
              </a:rPr>
              <a:t>کاربرگ</a:t>
            </a:r>
            <a:r>
              <a:rPr kumimoji="0" lang="fa-I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anose="00000400000000000000" pitchFamily="2" charset="-78"/>
              </a:rPr>
              <a:t> 102 و 708 توسط سازمان‌های عمده ن.م، مراکز تحقیقاتی، </a:t>
            </a:r>
            <a:r>
              <a:rPr kumimoji="0" lang="fa-I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anose="00000400000000000000" pitchFamily="2" charset="-78"/>
              </a:rPr>
              <a:t>پژوهشگاه‌ها</a:t>
            </a:r>
            <a:r>
              <a:rPr kumimoji="0" lang="fa-I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anose="00000400000000000000" pitchFamily="2" charset="-78"/>
              </a:rPr>
              <a:t> و </a:t>
            </a:r>
            <a:r>
              <a:rPr kumimoji="0" lang="fa-I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anose="00000400000000000000" pitchFamily="2" charset="-78"/>
              </a:rPr>
              <a:t>دانشگاه‌های</a:t>
            </a:r>
            <a:r>
              <a:rPr kumimoji="0" lang="fa-I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anose="00000400000000000000" pitchFamily="2" charset="-78"/>
              </a:rPr>
              <a:t> سراسر کشور به مرکز اکتساب حوزه </a:t>
            </a:r>
            <a:r>
              <a:rPr kumimoji="0" lang="fa-I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anose="00000400000000000000" pitchFamily="2" charset="-78"/>
              </a:rPr>
              <a:t>عتف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B Nazanin" panose="00000400000000000000" pitchFamily="2" charset="-78"/>
            </a:endParaRPr>
          </a:p>
          <a:p>
            <a:pPr marL="285750" marR="0" lvl="0" indent="-285750" algn="just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anose="00000400000000000000" pitchFamily="2" charset="-78"/>
              </a:rPr>
              <a:t>ارزیابی اولیه پیشنهادیه در مرکز اکتساب حوزه </a:t>
            </a:r>
            <a:r>
              <a:rPr kumimoji="0" lang="fa-I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anose="00000400000000000000" pitchFamily="2" charset="-78"/>
              </a:rPr>
              <a:t>عتف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B Nazanin" panose="00000400000000000000" pitchFamily="2" charset="-78"/>
            </a:endParaRPr>
          </a:p>
          <a:p>
            <a:pPr marL="285750" marR="0" lvl="0" indent="-285750" algn="just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anose="00000400000000000000" pitchFamily="2" charset="-78"/>
              </a:rPr>
              <a:t>ارسال پیشنهادیه به دبیرخانه شبکه ارزیابان و ناظران جهت ارجاع به سرداور مرتبط، به منظور ارزیابی تخصصی (در صورت تایید مرکز اکتساب در ارزیابی اولیه)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B Nazanin" panose="00000400000000000000" pitchFamily="2" charset="-78"/>
            </a:endParaRPr>
          </a:p>
          <a:p>
            <a:pPr marL="285750" marR="0" lvl="0" indent="-285750" algn="just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anose="00000400000000000000" pitchFamily="2" charset="-78"/>
              </a:rPr>
              <a:t>اعلام نتیجه ارزیابی و معرفی ناظر فنی (در صورت مثبت بودن نتيجه ارزیابی تخصصی) به دبیرخانه شبکه توسط سرداور تخصصي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B Nazanin" panose="00000400000000000000" pitchFamily="2" charset="-78"/>
            </a:endParaRPr>
          </a:p>
          <a:p>
            <a:pPr marL="0" marR="0" lvl="0" indent="0" algn="just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anose="00000400000000000000" pitchFamily="2" charset="-78"/>
              </a:rPr>
              <a:t>نظارت: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B Nazanin" panose="00000400000000000000" pitchFamily="2" charset="-78"/>
            </a:endParaRPr>
          </a:p>
          <a:p>
            <a:pPr marL="285750" marR="0" lvl="0" indent="-285750" algn="just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anose="00000400000000000000" pitchFamily="2" charset="-78"/>
              </a:rPr>
              <a:t> ارائه گزارش پیشرفت هر مرحله از طرح، توسط سازمان یا بخش ملّی به </a:t>
            </a:r>
            <a:r>
              <a:rPr kumimoji="0" lang="fa-I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anose="00000400000000000000" pitchFamily="2" charset="-78"/>
              </a:rPr>
              <a:t>مركز</a:t>
            </a:r>
            <a:r>
              <a:rPr kumimoji="0" lang="fa-I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anose="00000400000000000000" pitchFamily="2" charset="-78"/>
              </a:rPr>
              <a:t> </a:t>
            </a:r>
            <a:r>
              <a:rPr kumimoji="0" lang="fa-I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anose="00000400000000000000" pitchFamily="2" charset="-78"/>
              </a:rPr>
              <a:t>اكتساب</a:t>
            </a:r>
            <a:r>
              <a:rPr kumimoji="0" lang="fa-I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anose="00000400000000000000" pitchFamily="2" charset="-78"/>
              </a:rPr>
              <a:t> حوزه </a:t>
            </a:r>
            <a:r>
              <a:rPr kumimoji="0" lang="fa-I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anose="00000400000000000000" pitchFamily="2" charset="-78"/>
              </a:rPr>
              <a:t>عتف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B Nazanin" panose="00000400000000000000" pitchFamily="2" charset="-78"/>
            </a:endParaRPr>
          </a:p>
          <a:p>
            <a:pPr marL="285750" marR="0" lvl="0" indent="-285750" algn="just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anose="00000400000000000000" pitchFamily="2" charset="-78"/>
              </a:rPr>
              <a:t>ارسال گزارش پیشرفت هر مرحله از طرح، توسط مركز اكتساب به دبیرخانه شبکه جهت ارجاع به ناظر فني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B Nazanin" panose="00000400000000000000" pitchFamily="2" charset="-78"/>
            </a:endParaRPr>
          </a:p>
          <a:p>
            <a:pPr marL="285750" marR="0" lvl="0" indent="-285750" algn="just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anose="00000400000000000000" pitchFamily="2" charset="-78"/>
              </a:rPr>
              <a:t>آزادسازی اعتبارات پروژه توسط </a:t>
            </a:r>
            <a:r>
              <a:rPr kumimoji="0" lang="fa-I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anose="00000400000000000000" pitchFamily="2" charset="-78"/>
              </a:rPr>
              <a:t>مركز</a:t>
            </a:r>
            <a:r>
              <a:rPr kumimoji="0" lang="fa-I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anose="00000400000000000000" pitchFamily="2" charset="-78"/>
              </a:rPr>
              <a:t> </a:t>
            </a:r>
            <a:r>
              <a:rPr kumimoji="0" lang="fa-I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anose="00000400000000000000" pitchFamily="2" charset="-78"/>
              </a:rPr>
              <a:t>اكتساب</a:t>
            </a:r>
            <a:r>
              <a:rPr kumimoji="0" lang="fa-I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anose="00000400000000000000" pitchFamily="2" charset="-78"/>
              </a:rPr>
              <a:t> حوزه </a:t>
            </a:r>
            <a:r>
              <a:rPr kumimoji="0" lang="fa-I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anose="00000400000000000000" pitchFamily="2" charset="-78"/>
              </a:rPr>
              <a:t>عتف</a:t>
            </a:r>
            <a:r>
              <a:rPr kumimoji="0" lang="fa-I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anose="00000400000000000000" pitchFamily="2" charset="-78"/>
              </a:rPr>
              <a:t>(در صورت تأیید ناظر فنی)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B Nazanin" panose="00000400000000000000" pitchFamily="2" charset="-78"/>
            </a:endParaRPr>
          </a:p>
          <a:p>
            <a:pPr marL="285750" marR="0" lvl="0" indent="-285750" algn="just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anose="00000400000000000000" pitchFamily="2" charset="-78"/>
              </a:rPr>
              <a:t>نظر تخصصي ناظر فني مبني بر تعيين </a:t>
            </a:r>
            <a:r>
              <a:rPr kumimoji="0" lang="fa-I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anose="00000400000000000000" pitchFamily="2" charset="-78"/>
              </a:rPr>
              <a:t>تكليف</a:t>
            </a:r>
            <a:r>
              <a:rPr kumimoji="0" lang="fa-I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anose="00000400000000000000" pitchFamily="2" charset="-78"/>
              </a:rPr>
              <a:t> طرح(جاري، خاتمه و مختومه)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B Nazanin" panose="00000400000000000000" pitchFamily="2" charset="-78"/>
            </a:endParaRPr>
          </a:p>
          <a:p>
            <a:pPr marL="285750" marR="0" lvl="0" indent="-285750" algn="just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anose="00000400000000000000" pitchFamily="2" charset="-78"/>
              </a:rPr>
              <a:t>اعلام مختومگی طرح در صورت عدم تایید نتایج اجرای طرح توسط ناظر فنی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B Nazanin" panose="00000400000000000000" pitchFamily="2" charset="-78"/>
            </a:endParaRPr>
          </a:p>
          <a:p>
            <a:pPr marL="285750" marR="0" lvl="0" indent="-285750" algn="just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anose="00000400000000000000" pitchFamily="2" charset="-78"/>
              </a:rPr>
              <a:t>تکمیل فرآیند خاتمه‌یافتگی طرح در صورت تایید گزارش پیشرفت 100 درصدی توسط ناظر فني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B Nazanin" panose="00000400000000000000" pitchFamily="2" charset="-78"/>
            </a:endParaRP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DD173B6-2EFA-4D27-B03B-490B32A5E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1343" y="6537491"/>
            <a:ext cx="2743200" cy="365125"/>
          </a:xfrm>
        </p:spPr>
        <p:txBody>
          <a:bodyPr/>
          <a:lstStyle/>
          <a:p>
            <a:fld id="{D5602C93-2BF3-49DC-AB42-E321F8F4FA53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fa-I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0502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8F6214-60E2-4712-9536-7B44FB92B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02C93-2BF3-49DC-AB42-E321F8F4FA53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fa-I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C14796-71B7-4E94-88E3-1FC76C2A0F7C}"/>
              </a:ext>
            </a:extLst>
          </p:cNvPr>
          <p:cNvSpPr txBox="1"/>
          <p:nvPr/>
        </p:nvSpPr>
        <p:spPr>
          <a:xfrm>
            <a:off x="1932350" y="1053299"/>
            <a:ext cx="8327300" cy="646331"/>
          </a:xfrm>
          <a:prstGeom prst="rect">
            <a:avLst/>
          </a:prstGeom>
          <a:gradFill flip="none" rotWithShape="1">
            <a:gsLst>
              <a:gs pos="100000">
                <a:srgbClr val="F4F7FC"/>
              </a:gs>
              <a:gs pos="0">
                <a:srgbClr val="F4F7FC"/>
              </a:gs>
              <a:gs pos="59000">
                <a:srgbClr val="BED9EE"/>
              </a:gs>
              <a:gs pos="45000">
                <a:srgbClr val="BED9EE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defPPr>
              <a:defRPr lang="fa-IR"/>
            </a:defPPr>
            <a:lvl1pPr marR="0" lvl="0" indent="0" algn="ctr" rtl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Titr" panose="00000700000000000000" pitchFamily="2" charset="-78"/>
              </a:defRPr>
            </a:lvl1pPr>
          </a:lstStyle>
          <a:p>
            <a:r>
              <a:rPr lang="fa-IR" dirty="0"/>
              <a:t>الزامات برنامه راهبری و حمایت از قراردادهای </a:t>
            </a:r>
            <a:r>
              <a:rPr lang="fa-IR" dirty="0" err="1"/>
              <a:t>امکان‌سنجی</a:t>
            </a:r>
            <a:r>
              <a:rPr lang="fa-IR" dirty="0"/>
              <a:t> اکتساب </a:t>
            </a:r>
            <a:r>
              <a:rPr lang="fa-IR" dirty="0" err="1"/>
              <a:t>فناوری‌های</a:t>
            </a:r>
            <a:r>
              <a:rPr lang="fa-IR" dirty="0"/>
              <a:t> نوظهور و بدیع</a:t>
            </a:r>
          </a:p>
          <a:p>
            <a:r>
              <a:rPr lang="fa-IR" dirty="0"/>
              <a:t>با </a:t>
            </a:r>
            <a:r>
              <a:rPr lang="fa-IR" dirty="0" err="1"/>
              <a:t>دانشگاه‌ها</a:t>
            </a:r>
            <a:r>
              <a:rPr lang="fa-IR" dirty="0"/>
              <a:t> </a:t>
            </a:r>
            <a:r>
              <a:rPr lang="fa-IR" dirty="0" err="1"/>
              <a:t>ومراکز</a:t>
            </a:r>
            <a:r>
              <a:rPr lang="fa-IR" dirty="0"/>
              <a:t> تحقیقاتی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D1FB7E-1021-4F63-910C-491FD4303FD7}"/>
              </a:ext>
            </a:extLst>
          </p:cNvPr>
          <p:cNvSpPr/>
          <p:nvPr/>
        </p:nvSpPr>
        <p:spPr>
          <a:xfrm>
            <a:off x="261258" y="1853002"/>
            <a:ext cx="11593285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anose="00000400000000000000" pitchFamily="2" charset="-78"/>
              </a:rPr>
              <a:t>الزامات انعقاد قرارداد امکان سنجی اکتساب فناوری بدیع و نوظهور با </a:t>
            </a:r>
            <a:r>
              <a:rPr kumimoji="0" lang="fa-I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anose="00000400000000000000" pitchFamily="2" charset="-78"/>
              </a:rPr>
              <a:t>دانشگاه‌ها</a:t>
            </a:r>
            <a:r>
              <a:rPr kumimoji="0" lang="fa-I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anose="00000400000000000000" pitchFamily="2" charset="-78"/>
              </a:rPr>
              <a:t> و مراکز تحقیقاتی به شرح ذیل است: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  <a:defRPr/>
            </a:pPr>
            <a:r>
              <a:rPr lang="fa-IR" sz="1600" b="1" dirty="0">
                <a:solidFill>
                  <a:prstClr val="black"/>
                </a:solidFill>
                <a:cs typeface="B Nazanin" panose="00000400000000000000" pitchFamily="2" charset="-78"/>
              </a:rPr>
              <a:t>2 میلیارد ریال </a:t>
            </a:r>
            <a:r>
              <a:rPr lang="fa-IR" sz="1600" b="1" dirty="0">
                <a:solidFill>
                  <a:prstClr val="black"/>
                </a:solidFill>
                <a:latin typeface="Calibri"/>
                <a:cs typeface="B Nazanin" panose="00000400000000000000" pitchFamily="2" charset="-78"/>
              </a:rPr>
              <a:t>سقف مبلغ قرارداد </a:t>
            </a:r>
            <a:r>
              <a:rPr kumimoji="0" lang="fa-I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anose="00000400000000000000" pitchFamily="2" charset="-78"/>
              </a:rPr>
              <a:t>فقط به صورت ریالی اعلام گردد</a:t>
            </a:r>
            <a:endParaRPr lang="fa-IR" sz="1600" b="1" dirty="0">
              <a:solidFill>
                <a:prstClr val="black"/>
              </a:solidFill>
              <a:latin typeface="Calibri"/>
              <a:cs typeface="B Nazanin" panose="00000400000000000000" pitchFamily="2" charset="-78"/>
            </a:endParaRPr>
          </a:p>
          <a:p>
            <a:pPr marL="285750" marR="0" lvl="0" indent="-285750" algn="just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a-IR" sz="1600" b="1" dirty="0">
                <a:solidFill>
                  <a:srgbClr val="FF0000"/>
                </a:solidFill>
                <a:latin typeface="Calibri"/>
                <a:cs typeface="B Nazanin" panose="00000400000000000000" pitchFamily="2" charset="-78"/>
              </a:rPr>
              <a:t>اعضا هیئت علمی </a:t>
            </a:r>
            <a:r>
              <a:rPr lang="fa-IR" sz="1600" b="1" dirty="0" err="1">
                <a:solidFill>
                  <a:srgbClr val="FF0000"/>
                </a:solidFill>
                <a:latin typeface="Calibri"/>
                <a:cs typeface="B Nazanin" panose="00000400000000000000" pitchFamily="2" charset="-78"/>
              </a:rPr>
              <a:t>دانشگاه‌ها</a:t>
            </a:r>
            <a:r>
              <a:rPr lang="fa-IR" sz="1600" b="1" dirty="0">
                <a:solidFill>
                  <a:srgbClr val="FF0000"/>
                </a:solidFill>
                <a:latin typeface="Calibri"/>
                <a:cs typeface="B Nazanin" panose="00000400000000000000" pitchFamily="2" charset="-78"/>
              </a:rPr>
              <a:t> یا مراکز تحقیقاتی بخش ملّی بودن مجری</a:t>
            </a:r>
          </a:p>
          <a:p>
            <a:pPr marL="285750" marR="0" lvl="0" indent="-285750" algn="just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a-I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anose="00000400000000000000" pitchFamily="2" charset="-78"/>
              </a:rPr>
              <a:t>انعقاد حداکثر دو قرارداد </a:t>
            </a:r>
            <a:r>
              <a:rPr kumimoji="0" lang="fa-I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anose="00000400000000000000" pitchFamily="2" charset="-78"/>
              </a:rPr>
              <a:t>امکان‌سنجی</a:t>
            </a:r>
            <a:r>
              <a:rPr kumimoji="0" lang="fa-I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anose="00000400000000000000" pitchFamily="2" charset="-78"/>
              </a:rPr>
              <a:t> اکتساب فناوری نوظهور و بدیع در بازه زمانی مشخص</a:t>
            </a:r>
          </a:p>
          <a:p>
            <a:pPr marL="285750" marR="0" lvl="0" indent="-285750" algn="just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a-I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anose="00000400000000000000" pitchFamily="2" charset="-78"/>
              </a:rPr>
              <a:t>12ماه حداکثر زمان اجرای قرارداد</a:t>
            </a:r>
          </a:p>
          <a:p>
            <a:pPr marL="285750" marR="0" lvl="0" indent="-285750" algn="just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a-I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anose="00000400000000000000" pitchFamily="2" charset="-78"/>
              </a:rPr>
              <a:t>اخذ مجوز انعقاد قرارداد امکان‌سنجی اکتساب فناوری‌های بدیع و نوظهور از حوزه عتف موسسه آموزشی و تحقیقاتی صنایع دفاعی</a:t>
            </a:r>
          </a:p>
          <a:p>
            <a:pPr marL="285750" marR="0" lvl="0" indent="-285750" algn="just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a-IR" sz="1600" b="1" dirty="0">
                <a:solidFill>
                  <a:prstClr val="black"/>
                </a:solidFill>
                <a:latin typeface="Calibri"/>
                <a:cs typeface="B Nazanin" panose="00000400000000000000" pitchFamily="2" charset="-78"/>
              </a:rPr>
              <a:t>چاپ و امضا قرارداد الزاما در 4 نسخه </a:t>
            </a:r>
            <a:endParaRPr kumimoji="0" lang="fa-IR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B Nazanin" panose="00000400000000000000" pitchFamily="2" charset="-78"/>
            </a:endParaRPr>
          </a:p>
          <a:p>
            <a:pPr marL="285750" lvl="0" indent="-285750" algn="just">
              <a:lnSpc>
                <a:spcPct val="150000"/>
              </a:lnSpc>
              <a:buFontTx/>
              <a:buChar char="-"/>
              <a:defRPr/>
            </a:pPr>
            <a:r>
              <a:rPr kumimoji="0" lang="fa-I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anose="00000400000000000000" pitchFamily="2" charset="-78"/>
              </a:rPr>
              <a:t>تکراری یا موازی </a:t>
            </a:r>
            <a:r>
              <a:rPr lang="fa-IR" sz="1600" b="1" dirty="0">
                <a:solidFill>
                  <a:prstClr val="black"/>
                </a:solidFill>
                <a:cs typeface="B Nazanin" panose="00000400000000000000" pitchFamily="2" charset="-78"/>
              </a:rPr>
              <a:t>نبودن</a:t>
            </a:r>
            <a:r>
              <a:rPr kumimoji="0" lang="fa-I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anose="00000400000000000000" pitchFamily="2" charset="-78"/>
              </a:rPr>
              <a:t> </a:t>
            </a:r>
            <a:r>
              <a:rPr lang="fa-IR" sz="1600" b="1" dirty="0">
                <a:solidFill>
                  <a:prstClr val="black"/>
                </a:solidFill>
                <a:cs typeface="B Nazanin" panose="00000400000000000000" pitchFamily="2" charset="-78"/>
              </a:rPr>
              <a:t>پیشنهادیه </a:t>
            </a:r>
            <a:r>
              <a:rPr kumimoji="0" lang="fa-I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anose="00000400000000000000" pitchFamily="2" charset="-78"/>
              </a:rPr>
              <a:t>با سابقه پژوهشی کشور</a:t>
            </a:r>
          </a:p>
          <a:p>
            <a:pPr marL="285750" lvl="0" indent="-285750" algn="just">
              <a:lnSpc>
                <a:spcPct val="150000"/>
              </a:lnSpc>
              <a:buFontTx/>
              <a:buChar char="-"/>
              <a:defRPr/>
            </a:pPr>
            <a:r>
              <a:rPr lang="fa-IR" sz="1600" b="1" dirty="0">
                <a:solidFill>
                  <a:prstClr val="black"/>
                </a:solidFill>
                <a:latin typeface="Calibri"/>
                <a:cs typeface="B Nazanin" panose="00000400000000000000" pitchFamily="2" charset="-78"/>
              </a:rPr>
              <a:t>متناسب و مورد نیاز نیروهای مسلح بودن </a:t>
            </a:r>
            <a:r>
              <a:rPr lang="fa-IR" sz="1600" b="1" dirty="0" err="1">
                <a:solidFill>
                  <a:prstClr val="black"/>
                </a:solidFill>
                <a:latin typeface="Calibri"/>
                <a:cs typeface="B Nazanin" panose="00000400000000000000" pitchFamily="2" charset="-78"/>
              </a:rPr>
              <a:t>پیشنهادیه</a:t>
            </a:r>
            <a:endParaRPr kumimoji="0" lang="fa-IR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B Nazanin" panose="00000400000000000000" pitchFamily="2" charset="-78"/>
            </a:endParaRPr>
          </a:p>
          <a:p>
            <a:pPr marL="285750" lvl="0" indent="-285750" algn="just">
              <a:lnSpc>
                <a:spcPct val="150000"/>
              </a:lnSpc>
              <a:buFontTx/>
              <a:buChar char="-"/>
              <a:defRPr/>
            </a:pPr>
            <a:r>
              <a:rPr lang="fa-IR" sz="1600" b="1" dirty="0">
                <a:solidFill>
                  <a:prstClr val="black"/>
                </a:solidFill>
                <a:latin typeface="Calibri"/>
                <a:cs typeface="B Nazanin" panose="00000400000000000000" pitchFamily="2" charset="-78"/>
              </a:rPr>
              <a:t>آزمایشگاه تحقیقاتی مجهز و متناسب با موضوع </a:t>
            </a:r>
            <a:r>
              <a:rPr lang="fa-IR" sz="1600" b="1" dirty="0" err="1">
                <a:solidFill>
                  <a:prstClr val="black"/>
                </a:solidFill>
                <a:latin typeface="Calibri"/>
                <a:cs typeface="B Nazanin" panose="00000400000000000000" pitchFamily="2" charset="-78"/>
              </a:rPr>
              <a:t>پیشنهادیه</a:t>
            </a:r>
            <a:endParaRPr lang="fa-IR" sz="1600" b="1" dirty="0">
              <a:solidFill>
                <a:prstClr val="black"/>
              </a:solidFill>
              <a:latin typeface="Calibri"/>
              <a:cs typeface="B Nazanin" panose="00000400000000000000" pitchFamily="2" charset="-78"/>
            </a:endParaRPr>
          </a:p>
          <a:p>
            <a:pPr marL="285750" lvl="0" indent="-285750" algn="just">
              <a:lnSpc>
                <a:spcPct val="150000"/>
              </a:lnSpc>
              <a:buFontTx/>
              <a:buChar char="-"/>
              <a:defRPr/>
            </a:pPr>
            <a:r>
              <a:rPr kumimoji="0" lang="fa-I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anose="00000400000000000000" pitchFamily="2" charset="-78"/>
              </a:rPr>
              <a:t>تیم تحقیقاتی توانمند</a:t>
            </a:r>
            <a:r>
              <a:rPr lang="fa-IR" sz="1600" b="1" dirty="0">
                <a:solidFill>
                  <a:prstClr val="black"/>
                </a:solidFill>
                <a:latin typeface="Calibri"/>
                <a:cs typeface="B Nazanin" panose="00000400000000000000" pitchFamily="2" charset="-78"/>
              </a:rPr>
              <a:t> با سابقه پژوهشی متناسب</a:t>
            </a:r>
          </a:p>
          <a:p>
            <a:pPr marL="285750" lvl="0" indent="-285750" algn="just">
              <a:lnSpc>
                <a:spcPct val="150000"/>
              </a:lnSpc>
              <a:buFontTx/>
              <a:buChar char="-"/>
              <a:defRPr/>
            </a:pPr>
            <a:r>
              <a:rPr lang="fa-IR" sz="1600" b="1" dirty="0">
                <a:solidFill>
                  <a:prstClr val="black"/>
                </a:solidFill>
                <a:latin typeface="Calibri"/>
                <a:cs typeface="B Nazanin" panose="00000400000000000000" pitchFamily="2" charset="-78"/>
              </a:rPr>
              <a:t>تکمیل دقیق و شفاف فرم های 102 و 708 و ارسال برای بررسی در حوزه </a:t>
            </a:r>
            <a:r>
              <a:rPr lang="fa-IR" sz="1600" b="1" dirty="0" err="1">
                <a:solidFill>
                  <a:prstClr val="black"/>
                </a:solidFill>
                <a:latin typeface="Calibri"/>
                <a:cs typeface="B Nazanin" panose="00000400000000000000" pitchFamily="2" charset="-78"/>
              </a:rPr>
              <a:t>عتف</a:t>
            </a:r>
            <a:r>
              <a:rPr lang="fa-IR" sz="1600" b="1" dirty="0">
                <a:solidFill>
                  <a:prstClr val="black"/>
                </a:solidFill>
                <a:latin typeface="Calibri"/>
                <a:cs typeface="B Nazanin" panose="00000400000000000000" pitchFamily="2" charset="-78"/>
              </a:rPr>
              <a:t> </a:t>
            </a:r>
            <a:r>
              <a:rPr kumimoji="0" lang="fa-I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anose="00000400000000000000" pitchFamily="2" charset="-78"/>
              </a:rPr>
              <a:t>موسسه آموزشی و تحقیقاتی صنایع دفاعی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25978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133106" y="6256160"/>
            <a:ext cx="640080" cy="365125"/>
          </a:xfrm>
        </p:spPr>
        <p:txBody>
          <a:bodyPr/>
          <a:lstStyle/>
          <a:p>
            <a:pPr algn="just"/>
            <a:fld id="{6933F5BF-5AA6-4E34-805B-8176A485058C}" type="slidenum">
              <a:rPr lang="fa-IR" smtClean="0"/>
              <a:pPr algn="just"/>
              <a:t>2</a:t>
            </a:fld>
            <a:endParaRPr lang="fa-IR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D10A7EF-D622-18A8-141C-A9ADF882003E}"/>
              </a:ext>
            </a:extLst>
          </p:cNvPr>
          <p:cNvSpPr txBox="1">
            <a:spLocks/>
          </p:cNvSpPr>
          <p:nvPr/>
        </p:nvSpPr>
        <p:spPr>
          <a:xfrm>
            <a:off x="1086644" y="652550"/>
            <a:ext cx="10018713" cy="55238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endParaRPr lang="fa-IR" dirty="0">
              <a:cs typeface="B Titr" panose="00000700000000000000" pitchFamily="2" charset="-78"/>
            </a:endParaRPr>
          </a:p>
          <a:p>
            <a:pPr algn="ctr" rtl="1"/>
            <a:endParaRPr lang="fa-IR" dirty="0">
              <a:cs typeface="B Titr" panose="00000700000000000000" pitchFamily="2" charset="-78"/>
            </a:endParaRPr>
          </a:p>
          <a:p>
            <a:pPr algn="ctr" rtl="1">
              <a:lnSpc>
                <a:spcPct val="150000"/>
              </a:lnSpc>
            </a:pPr>
            <a:r>
              <a:rPr lang="fa-IR" dirty="0">
                <a:cs typeface="B Titr" panose="00000700000000000000" pitchFamily="2" charset="-78"/>
              </a:rPr>
              <a:t>طرح جهاد علمی</a:t>
            </a:r>
          </a:p>
          <a:p>
            <a:pPr algn="ctr" rtl="1">
              <a:lnSpc>
                <a:spcPct val="150000"/>
              </a:lnSpc>
            </a:pPr>
            <a:r>
              <a:rPr lang="fa-IR" sz="2400" dirty="0">
                <a:cs typeface="B Titr" panose="00000700000000000000" pitchFamily="2" charset="-78"/>
              </a:rPr>
              <a:t>توافق نامه ستاد کل نیروهای مسلح</a:t>
            </a:r>
          </a:p>
          <a:p>
            <a:pPr algn="ctr" rtl="1">
              <a:lnSpc>
                <a:spcPct val="150000"/>
              </a:lnSpc>
            </a:pPr>
            <a:r>
              <a:rPr lang="fa-IR" sz="1800" dirty="0">
                <a:cs typeface="B Titr" panose="00000700000000000000" pitchFamily="2" charset="-78"/>
              </a:rPr>
              <a:t>موسسه آموزشی وتحقیقات دفاعی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D5109DF-455F-ED1D-7EDC-A2DD420D7360}"/>
              </a:ext>
            </a:extLst>
          </p:cNvPr>
          <p:cNvSpPr txBox="1">
            <a:spLocks/>
          </p:cNvSpPr>
          <p:nvPr/>
        </p:nvSpPr>
        <p:spPr>
          <a:xfrm>
            <a:off x="1484311" y="2438399"/>
            <a:ext cx="10018713" cy="3124201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1">
              <a:buFont typeface="Wingdings" pitchFamily="2" charset="2"/>
              <a:buNone/>
            </a:pPr>
            <a:endParaRPr lang="fa-IR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27826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653330"/>
            <a:ext cx="12192000" cy="5413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600" b="0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Lotus" panose="00000400000000000000" pitchFamily="2" charset="-78"/>
              </a:rPr>
              <a:t>موسسه آموزشي و تحقيقاتي صنايع دفاعي ضمن انجام مطالعات ميداني و آسیب‌شناسی انواع روش‌هاي همكاري با دانشگاه‌ها و مراكز تحقيقاتي در دوره‌هاي مختلف، نسبت به ترميم روش‌ها اقدام نمود. هشت يافته اصلي و كليدي مطالعات انجام شده به صورت خلاصه عبارتند از: 1) غفلت از آينده و ارجاع ديرهنگام نيازهاي فناورانه صنايع دفاعي به دانشگاه ها 2) عدم شكل گيري زبان مشترك بين صنعت (زبان مستندسازي طراحي) و دانشگاه (زبان مستندسازي علمي) 3) ماهيت </a:t>
            </a:r>
            <a:r>
              <a:rPr kumimoji="0" lang="fa-IR" sz="1600" b="0" i="0" u="none" strike="noStrike" kern="1200" cap="sm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Lotus" panose="00000400000000000000" pitchFamily="2" charset="-78"/>
              </a:rPr>
              <a:t>حقوقي</a:t>
            </a:r>
            <a:r>
              <a:rPr kumimoji="0" lang="fa-IR" sz="1600" b="0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Lotus" panose="00000400000000000000" pitchFamily="2" charset="-78"/>
              </a:rPr>
              <a:t> </a:t>
            </a:r>
            <a:r>
              <a:rPr kumimoji="0" lang="fa-IR" sz="1600" b="0" i="0" u="none" strike="noStrike" kern="1200" cap="sm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Lotus" panose="00000400000000000000" pitchFamily="2" charset="-78"/>
              </a:rPr>
              <a:t>قراردادهاي</a:t>
            </a:r>
            <a:r>
              <a:rPr kumimoji="0" lang="fa-IR" sz="1600" b="0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Lotus" panose="00000400000000000000" pitchFamily="2" charset="-78"/>
              </a:rPr>
              <a:t> كارفرمايي - پيمانكاري 4) عدم توجه به نقطه تماس در دانشگاه ها (بي توجهي به آزمايشگاه هاي تحقيقاتي و هسته هاي علمي – پژوهشي) 5)  عدم پايداري منابع اعتباري تحقيقات 6) عدم توجه به سازوكارهاي توسعه فناوري و عبور تحقيقات از دره مرگ فناوري 7)  عدم توجه به جذابيت فناوري براي صاحبان سرمايه و آشتي بين سرمايه گذار و دانشمند 8) عدم توجه كافي به نظام ارتقاي اعضاي هيئت علمي همكار با صنعت دفاعي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Lotus" panose="00000400000000000000" pitchFamily="2" charset="-78"/>
            </a:endParaRPr>
          </a:p>
          <a:p>
            <a:pPr marL="0" marR="0" lvl="0" indent="0" algn="just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600" b="0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Lotus" panose="00000400000000000000" pitchFamily="2" charset="-78"/>
              </a:rPr>
              <a:t>در نتيجه اين مطالعات، خلأ روش خاصي براي همكاري دانشگاه و صنعت در زمينه اكتساب فناوري هاي نوظهور و بديع مبتني بر استفاده حداكثري از ظرفيت تحصيلات تكميلي كشور (ظرفيت يك ميليارد نفر ساعت توان تحقيقاتي در سال) جهت جلوگيري از غافلگيري فناورانه و غافلگير كردن دشمنان، احساس شد.  بنابراين روش جديدي با عنوان «الگوي شراكت راهبردي» با كمك، همفكري و مشورت با اعضاي هيئت علمي دانشگاه‌ها و سازمان هاي نيروهاي مسلح، طرح ريزي و پياده سازي شد. سپس نتايج اين مطالعات و الگوي جديد طراحي شده در نهادهاي ملّي اعم از شورای عالی انقلاب فرهنگی، کمیسیون آموزش و تحقیقات مجلس شورای اسلامی، وزارت علوم، تحقيقات و فناوري و معاونت علمی و فناوری ریاست جمهوری نیز ارائه و به اشتراک گذاشته شد.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Lotus" panose="00000400000000000000" pitchFamily="2" charset="-78"/>
            </a:endParaRPr>
          </a:p>
          <a:p>
            <a:pPr marL="0" marR="0" lvl="0" indent="0" algn="just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600" b="0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Lotus" panose="00000400000000000000" pitchFamily="2" charset="-78"/>
              </a:rPr>
              <a:t>الگوی شراکت راهبردی به منظور اکتساب فناوری های نوظهور و بدیع می باشد و برای دستیابی به فناورهای ناظر بر محیط آینده نیروهای مسلح طراحی شده است. در اين روش جديد، كنسرسيومي از شركاي راهبردي براي اكتساب فناوري‌هاي نوظهور و بديع در بخش ملّي و نيروهاي مسلح شكل مي‌گيرد. با اجراي اين الگو، ضمن رفع بسياري از موانع همكاري هاي صنايع دفاعي و دانشگاه هاي كشور، شاهد دستاوردهاي جديد اين موج از همكاري‌ها، از طريق اكتساب فناوري هاي ناظر بر محيط آينده‌ي نيروهاي مسلح و پژوهش هاي مرز دانشي نوظهور و بديع با آفاق ميان مدت و بلند مدت براي پيشگيري از غافلگيري فناورانه و غافلگير نمودن دشمنان مي‌باشيم.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Lotus" panose="000004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FA3B0E-775A-4CA5-98D1-AFE84F6AB9CE}"/>
              </a:ext>
            </a:extLst>
          </p:cNvPr>
          <p:cNvSpPr txBox="1"/>
          <p:nvPr/>
        </p:nvSpPr>
        <p:spPr>
          <a:xfrm>
            <a:off x="1932350" y="971473"/>
            <a:ext cx="8327300" cy="757130"/>
          </a:xfrm>
          <a:prstGeom prst="rect">
            <a:avLst/>
          </a:prstGeom>
          <a:gradFill flip="none" rotWithShape="1">
            <a:gsLst>
              <a:gs pos="100000">
                <a:srgbClr val="F2F7FB"/>
              </a:gs>
              <a:gs pos="0">
                <a:srgbClr val="F2F7FB"/>
              </a:gs>
              <a:gs pos="60000">
                <a:srgbClr val="BED9EE"/>
              </a:gs>
              <a:gs pos="40000">
                <a:srgbClr val="BED9EE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برنامه راهبری و حمایت از اکتساب </a:t>
            </a:r>
            <a:r>
              <a:rPr kumimoji="0" lang="fa-IR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فناوری‌های</a:t>
            </a: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 نوظهور و بدیع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با </a:t>
            </a:r>
            <a:r>
              <a:rPr kumimoji="0" lang="fa-IR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دانشگاه‌ها</a:t>
            </a: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 </a:t>
            </a:r>
            <a:r>
              <a:rPr kumimoji="0" lang="fa-IR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ومراکز</a:t>
            </a: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 تحقیقاتی(الگوي شراكت راهبردي)</a:t>
            </a:r>
          </a:p>
        </p:txBody>
      </p:sp>
    </p:spTree>
    <p:extLst>
      <p:ext uri="{BB962C8B-B14F-4D97-AF65-F5344CB8AC3E}">
        <p14:creationId xmlns:p14="http://schemas.microsoft.com/office/powerpoint/2010/main" val="27908784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3F5BF-5AA6-4E34-805B-8176A485058C}" type="slidenum">
              <a:rPr lang="fa-IR" smtClean="0"/>
              <a:t>21</a:t>
            </a:fld>
            <a:endParaRPr lang="fa-IR"/>
          </a:p>
        </p:txBody>
      </p:sp>
      <p:grpSp>
        <p:nvGrpSpPr>
          <p:cNvPr id="5" name="Canvas 25">
            <a:extLst>
              <a:ext uri="{FF2B5EF4-FFF2-40B4-BE49-F238E27FC236}">
                <a16:creationId xmlns:a16="http://schemas.microsoft.com/office/drawing/2014/main" id="{E51B00B7-0420-4287-A7DD-3F6F9441FA05}"/>
              </a:ext>
            </a:extLst>
          </p:cNvPr>
          <p:cNvGrpSpPr/>
          <p:nvPr/>
        </p:nvGrpSpPr>
        <p:grpSpPr>
          <a:xfrm>
            <a:off x="4161524" y="0"/>
            <a:ext cx="7194393" cy="6804948"/>
            <a:chOff x="0" y="-28472"/>
            <a:chExt cx="6096000" cy="1305903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CEBAAD0-B738-4E47-B746-85E5DE0C4194}"/>
                </a:ext>
              </a:extLst>
            </p:cNvPr>
            <p:cNvSpPr/>
            <p:nvPr/>
          </p:nvSpPr>
          <p:spPr>
            <a:xfrm>
              <a:off x="0" y="0"/>
              <a:ext cx="6096000" cy="7443470"/>
            </a:xfrm>
            <a:prstGeom prst="rect">
              <a:avLst/>
            </a:prstGeom>
          </p:spPr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8528828-7206-49EE-8699-B250F878D008}"/>
                </a:ext>
              </a:extLst>
            </p:cNvPr>
            <p:cNvSpPr/>
            <p:nvPr/>
          </p:nvSpPr>
          <p:spPr>
            <a:xfrm>
              <a:off x="2441265" y="-28472"/>
              <a:ext cx="678783" cy="489486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B Titr" panose="00000700000000000000" pitchFamily="2" charset="-78"/>
                </a:rPr>
                <a:t>شروع</a:t>
              </a: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B Titr" panose="00000700000000000000" pitchFamily="2" charset="-78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11AFCCB-1647-4447-84F1-4C659BCB4459}"/>
                </a:ext>
              </a:extLst>
            </p:cNvPr>
            <p:cNvSpPr/>
            <p:nvPr/>
          </p:nvSpPr>
          <p:spPr>
            <a:xfrm>
              <a:off x="1975537" y="1389819"/>
              <a:ext cx="1615486" cy="424899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B Titr" panose="00000700000000000000" pitchFamily="2" charset="-78"/>
                </a:rPr>
                <a:t>دریافت </a:t>
              </a:r>
              <a:r>
                <a:rPr kumimoji="0" lang="fa-IR" sz="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B Titr" panose="00000700000000000000" pitchFamily="2" charset="-78"/>
                </a:rPr>
                <a:t>پیشنهادیه</a:t>
              </a:r>
              <a:r>
                <a:rPr kumimoji="0" lang="fa-IR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B Titr" panose="00000700000000000000" pitchFamily="2" charset="-78"/>
                </a:rPr>
                <a:t> و ارزیابی اولیه</a:t>
              </a: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B Titr" panose="00000700000000000000" pitchFamily="2" charset="-78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B379FB3-C855-49F2-8F78-E7063DBED2BB}"/>
                </a:ext>
              </a:extLst>
            </p:cNvPr>
            <p:cNvSpPr/>
            <p:nvPr/>
          </p:nvSpPr>
          <p:spPr>
            <a:xfrm>
              <a:off x="2509296" y="12693337"/>
              <a:ext cx="572707" cy="337227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B Titr" panose="00000700000000000000" pitchFamily="2" charset="-78"/>
                </a:rPr>
                <a:t>پايان</a:t>
              </a:r>
              <a:endPara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B Titr" panose="00000700000000000000" pitchFamily="2" charset="-78"/>
              </a:endParaRPr>
            </a:p>
          </p:txBody>
        </p:sp>
        <p:sp>
          <p:nvSpPr>
            <p:cNvPr id="10" name="Diamond 9">
              <a:extLst>
                <a:ext uri="{FF2B5EF4-FFF2-40B4-BE49-F238E27FC236}">
                  <a16:creationId xmlns:a16="http://schemas.microsoft.com/office/drawing/2014/main" id="{0CE3A334-188E-4C9D-A7B4-2C5B8E510A53}"/>
                </a:ext>
              </a:extLst>
            </p:cNvPr>
            <p:cNvSpPr/>
            <p:nvPr/>
          </p:nvSpPr>
          <p:spPr>
            <a:xfrm>
              <a:off x="1794872" y="4350052"/>
              <a:ext cx="1974555" cy="903134"/>
            </a:xfrm>
            <a:prstGeom prst="diamond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B Titr" panose="00000700000000000000" pitchFamily="2" charset="-78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B Titr" panose="00000700000000000000" pitchFamily="2" charset="-78"/>
                </a:rPr>
                <a:t>آيا ارزیابی فنی و تخصصی </a:t>
              </a:r>
              <a:r>
                <a:rPr kumimoji="0" lang="fa-IR" sz="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B Titr" panose="00000700000000000000" pitchFamily="2" charset="-78"/>
                </a:rPr>
                <a:t>پیشنهادیه</a:t>
              </a:r>
              <a:r>
                <a:rPr kumimoji="0" lang="fa-IR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B Titr" panose="00000700000000000000" pitchFamily="2" charset="-78"/>
                </a:rPr>
                <a:t> مورد تایید است؟</a:t>
              </a: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B Titr" panose="00000700000000000000" pitchFamily="2" charset="-78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B Titr" panose="00000700000000000000" pitchFamily="2" charset="-78"/>
                </a:rPr>
                <a:t> 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9993AB37-EAAD-4433-A1A2-E024EF2D475F}"/>
                </a:ext>
              </a:extLst>
            </p:cNvPr>
            <p:cNvCxnSpPr>
              <a:cxnSpLocks/>
              <a:stCxn id="10" idx="3"/>
              <a:endCxn id="31" idx="1"/>
            </p:cNvCxnSpPr>
            <p:nvPr/>
          </p:nvCxnSpPr>
          <p:spPr>
            <a:xfrm flipV="1">
              <a:off x="3769427" y="4798444"/>
              <a:ext cx="936510" cy="317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Elbow Connector 2054">
              <a:extLst>
                <a:ext uri="{FF2B5EF4-FFF2-40B4-BE49-F238E27FC236}">
                  <a16:creationId xmlns:a16="http://schemas.microsoft.com/office/drawing/2014/main" id="{4B4BD572-E831-4335-805E-530AF201397B}"/>
                </a:ext>
              </a:extLst>
            </p:cNvPr>
            <p:cNvCxnSpPr>
              <a:cxnSpLocks/>
              <a:stCxn id="41" idx="0"/>
              <a:endCxn id="36" idx="1"/>
            </p:cNvCxnSpPr>
            <p:nvPr/>
          </p:nvCxnSpPr>
          <p:spPr>
            <a:xfrm rot="5400000" flipH="1" flipV="1">
              <a:off x="718135" y="1041229"/>
              <a:ext cx="734386" cy="526136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Elbow Connector 2056">
              <a:extLst>
                <a:ext uri="{FF2B5EF4-FFF2-40B4-BE49-F238E27FC236}">
                  <a16:creationId xmlns:a16="http://schemas.microsoft.com/office/drawing/2014/main" id="{56DF6E66-839C-4D31-963F-104B5550CD82}"/>
                </a:ext>
              </a:extLst>
            </p:cNvPr>
            <p:cNvCxnSpPr>
              <a:cxnSpLocks/>
              <a:stCxn id="26" idx="3"/>
              <a:endCxn id="31" idx="0"/>
            </p:cNvCxnSpPr>
            <p:nvPr/>
          </p:nvCxnSpPr>
          <p:spPr>
            <a:xfrm>
              <a:off x="3778288" y="2489256"/>
              <a:ext cx="1585716" cy="1745414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0EA6FBF9-7DDF-4B56-ACAF-613FDDD8D592}"/>
                </a:ext>
              </a:extLst>
            </p:cNvPr>
            <p:cNvCxnSpPr>
              <a:cxnSpLocks/>
              <a:stCxn id="7" idx="4"/>
              <a:endCxn id="36" idx="0"/>
            </p:cNvCxnSpPr>
            <p:nvPr/>
          </p:nvCxnSpPr>
          <p:spPr>
            <a:xfrm flipH="1">
              <a:off x="2779361" y="461014"/>
              <a:ext cx="1295" cy="28295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EA6FBF9-7DDF-4B56-ACAF-613FDDD8D592}"/>
              </a:ext>
            </a:extLst>
          </p:cNvPr>
          <p:cNvCxnSpPr>
            <a:cxnSpLocks/>
            <a:stCxn id="8" idx="2"/>
            <a:endCxn id="26" idx="0"/>
          </p:cNvCxnSpPr>
          <p:nvPr/>
        </p:nvCxnSpPr>
        <p:spPr>
          <a:xfrm flipH="1">
            <a:off x="7444033" y="960470"/>
            <a:ext cx="2269" cy="1108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EA6FBF9-7DDF-4B56-ACAF-613FDDD8D592}"/>
              </a:ext>
            </a:extLst>
          </p:cNvPr>
          <p:cNvCxnSpPr>
            <a:cxnSpLocks/>
            <a:stCxn id="19" idx="2"/>
            <a:endCxn id="18" idx="0"/>
          </p:cNvCxnSpPr>
          <p:nvPr/>
        </p:nvCxnSpPr>
        <p:spPr>
          <a:xfrm flipH="1">
            <a:off x="7443843" y="1873276"/>
            <a:ext cx="1782" cy="1021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EA6FBF9-7DDF-4B56-ACAF-613FDDD8D592}"/>
              </a:ext>
            </a:extLst>
          </p:cNvPr>
          <p:cNvCxnSpPr>
            <a:cxnSpLocks/>
            <a:stCxn id="26" idx="2"/>
            <a:endCxn id="19" idx="0"/>
          </p:cNvCxnSpPr>
          <p:nvPr/>
        </p:nvCxnSpPr>
        <p:spPr>
          <a:xfrm>
            <a:off x="7444033" y="1552634"/>
            <a:ext cx="1592" cy="1091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811AFCCB-1647-4447-84F1-4C659BCB4459}"/>
              </a:ext>
            </a:extLst>
          </p:cNvPr>
          <p:cNvSpPr/>
          <p:nvPr/>
        </p:nvSpPr>
        <p:spPr>
          <a:xfrm>
            <a:off x="6139776" y="1975395"/>
            <a:ext cx="2608133" cy="22141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B Titr" panose="00000700000000000000" pitchFamily="2" charset="-78"/>
              </a:rPr>
              <a:t>ارجاع به </a:t>
            </a:r>
            <a:r>
              <a:rPr kumimoji="0" lang="fa-IR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B Titr" panose="00000700000000000000" pitchFamily="2" charset="-78"/>
              </a:rPr>
              <a:t>سرداوران</a:t>
            </a:r>
            <a:r>
              <a:rPr kumimoji="0" lang="fa-IR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B Titr" panose="00000700000000000000" pitchFamily="2" charset="-78"/>
              </a:rPr>
              <a:t> تخصصی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11AFCCB-1647-4447-84F1-4C659BCB4459}"/>
              </a:ext>
            </a:extLst>
          </p:cNvPr>
          <p:cNvSpPr/>
          <p:nvPr/>
        </p:nvSpPr>
        <p:spPr>
          <a:xfrm>
            <a:off x="6141558" y="1661739"/>
            <a:ext cx="2608133" cy="211537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B Titr" panose="00000700000000000000" pitchFamily="2" charset="-78"/>
              </a:rPr>
              <a:t>ارجاع به شبکه </a:t>
            </a:r>
            <a:r>
              <a:rPr kumimoji="0" lang="fa-IR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B Titr" panose="00000700000000000000" pitchFamily="2" charset="-78"/>
              </a:rPr>
              <a:t>ارزیابان</a:t>
            </a:r>
            <a:r>
              <a:rPr kumimoji="0" lang="fa-IR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B Titr" panose="00000700000000000000" pitchFamily="2" charset="-78"/>
              </a:rPr>
              <a:t> </a:t>
            </a:r>
            <a:r>
              <a:rPr kumimoji="0" lang="fa-IR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B Titr" panose="00000700000000000000" pitchFamily="2" charset="-78"/>
              </a:rPr>
              <a:t>وناظران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EA6FBF9-7DDF-4B56-ACAF-613FDDD8D592}"/>
              </a:ext>
            </a:extLst>
          </p:cNvPr>
          <p:cNvCxnSpPr>
            <a:cxnSpLocks/>
            <a:stCxn id="18" idx="2"/>
            <a:endCxn id="10" idx="0"/>
          </p:cNvCxnSpPr>
          <p:nvPr/>
        </p:nvCxnSpPr>
        <p:spPr>
          <a:xfrm>
            <a:off x="7443843" y="2196805"/>
            <a:ext cx="1126" cy="848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EA6FBF9-7DDF-4B56-ACAF-613FDDD8D592}"/>
              </a:ext>
            </a:extLst>
          </p:cNvPr>
          <p:cNvCxnSpPr>
            <a:cxnSpLocks/>
            <a:stCxn id="10" idx="2"/>
            <a:endCxn id="22" idx="0"/>
          </p:cNvCxnSpPr>
          <p:nvPr/>
        </p:nvCxnSpPr>
        <p:spPr>
          <a:xfrm flipH="1">
            <a:off x="7443843" y="2752225"/>
            <a:ext cx="1126" cy="1579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811AFCCB-1647-4447-84F1-4C659BCB4459}"/>
              </a:ext>
            </a:extLst>
          </p:cNvPr>
          <p:cNvSpPr/>
          <p:nvPr/>
        </p:nvSpPr>
        <p:spPr>
          <a:xfrm>
            <a:off x="6464078" y="2910208"/>
            <a:ext cx="1959529" cy="197044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B Titr" panose="00000700000000000000" pitchFamily="2" charset="-78"/>
              </a:rPr>
              <a:t>اعلام نتیجه ارزیابی و معرفی  ناظر طرح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EA6FBF9-7DDF-4B56-ACAF-613FDDD8D592}"/>
              </a:ext>
            </a:extLst>
          </p:cNvPr>
          <p:cNvCxnSpPr>
            <a:cxnSpLocks/>
            <a:stCxn id="22" idx="2"/>
            <a:endCxn id="81" idx="0"/>
          </p:cNvCxnSpPr>
          <p:nvPr/>
        </p:nvCxnSpPr>
        <p:spPr>
          <a:xfrm>
            <a:off x="7443843" y="3107252"/>
            <a:ext cx="7212" cy="1361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811AFCCB-1647-4447-84F1-4C659BCB4459}"/>
              </a:ext>
            </a:extLst>
          </p:cNvPr>
          <p:cNvSpPr/>
          <p:nvPr/>
        </p:nvSpPr>
        <p:spPr>
          <a:xfrm>
            <a:off x="6149497" y="4136172"/>
            <a:ext cx="2608133" cy="164483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B Titr" panose="00000700000000000000" pitchFamily="2" charset="-78"/>
              </a:rPr>
              <a:t>ابلاغ به مسئول فرایند جهت انعقاد موافقت نامه و اجرای </a:t>
            </a:r>
            <a:r>
              <a:rPr kumimoji="0" lang="fa-IR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B Titr" panose="00000700000000000000" pitchFamily="2" charset="-78"/>
              </a:rPr>
              <a:t>پیشنهادیه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cxnSp>
        <p:nvCxnSpPr>
          <p:cNvPr id="25" name="Elbow Connector 2056">
            <a:extLst>
              <a:ext uri="{FF2B5EF4-FFF2-40B4-BE49-F238E27FC236}">
                <a16:creationId xmlns:a16="http://schemas.microsoft.com/office/drawing/2014/main" id="{56DF6E66-839C-4D31-963F-104B5550CD82}"/>
              </a:ext>
            </a:extLst>
          </p:cNvPr>
          <p:cNvCxnSpPr>
            <a:cxnSpLocks/>
            <a:stCxn id="31" idx="2"/>
            <a:endCxn id="9" idx="6"/>
          </p:cNvCxnSpPr>
          <p:nvPr/>
        </p:nvCxnSpPr>
        <p:spPr>
          <a:xfrm rot="5400000">
            <a:off x="7191417" y="3416473"/>
            <a:ext cx="3908045" cy="2693178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Diamond 25">
            <a:extLst>
              <a:ext uri="{FF2B5EF4-FFF2-40B4-BE49-F238E27FC236}">
                <a16:creationId xmlns:a16="http://schemas.microsoft.com/office/drawing/2014/main" id="{0CE3A334-188E-4C9D-A7B4-2C5B8E510A53}"/>
              </a:ext>
            </a:extLst>
          </p:cNvPr>
          <p:cNvSpPr/>
          <p:nvPr/>
        </p:nvSpPr>
        <p:spPr>
          <a:xfrm>
            <a:off x="6267472" y="1071297"/>
            <a:ext cx="2353122" cy="481337"/>
          </a:xfrm>
          <a:prstGeom prst="diamond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B Titr" panose="00000700000000000000" pitchFamily="2" charset="-78"/>
              </a:rPr>
              <a:t>آیا ارزیابی اولیه </a:t>
            </a:r>
            <a:r>
              <a:rPr kumimoji="0" lang="fa-IR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B Titr" panose="00000700000000000000" pitchFamily="2" charset="-78"/>
              </a:rPr>
              <a:t>پیشنهادیه</a:t>
            </a:r>
            <a:r>
              <a:rPr kumimoji="0" lang="fa-IR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B Titr" panose="00000700000000000000" pitchFamily="2" charset="-78"/>
              </a:rPr>
              <a:t> مورد تایید است؟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B Titr" panose="00000700000000000000" pitchFamily="2" charset="-78"/>
              </a:rPr>
              <a:t> 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0D81B22-1736-438B-953F-841B4D3E06FD}"/>
              </a:ext>
            </a:extLst>
          </p:cNvPr>
          <p:cNvCxnSpPr>
            <a:cxnSpLocks/>
            <a:stCxn id="24" idx="2"/>
            <a:endCxn id="42" idx="0"/>
          </p:cNvCxnSpPr>
          <p:nvPr/>
        </p:nvCxnSpPr>
        <p:spPr>
          <a:xfrm flipH="1">
            <a:off x="7452293" y="4300655"/>
            <a:ext cx="1271" cy="1685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Diamond 27">
            <a:extLst>
              <a:ext uri="{FF2B5EF4-FFF2-40B4-BE49-F238E27FC236}">
                <a16:creationId xmlns:a16="http://schemas.microsoft.com/office/drawing/2014/main" id="{4351D7C3-F868-441C-B2A7-1E50D233DC2B}"/>
              </a:ext>
            </a:extLst>
          </p:cNvPr>
          <p:cNvSpPr/>
          <p:nvPr/>
        </p:nvSpPr>
        <p:spPr>
          <a:xfrm>
            <a:off x="6175023" y="5800775"/>
            <a:ext cx="2558982" cy="446731"/>
          </a:xfrm>
          <a:prstGeom prst="diamond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B Titr" panose="00000700000000000000" pitchFamily="2" charset="-78"/>
              </a:rPr>
              <a:t>آيا</a:t>
            </a:r>
            <a:r>
              <a:rPr kumimoji="0" lang="fa-IR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B Titr" panose="00000700000000000000" pitchFamily="2" charset="-78"/>
              </a:rPr>
              <a:t> درصد پیشرفت طرح مورد تایید 100% است؟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B Titr" panose="00000700000000000000" pitchFamily="2" charset="-78"/>
              </a:rPr>
              <a:t> 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F567708-37BA-4701-9004-F88D43C80BA0}"/>
              </a:ext>
            </a:extLst>
          </p:cNvPr>
          <p:cNvSpPr/>
          <p:nvPr/>
        </p:nvSpPr>
        <p:spPr>
          <a:xfrm>
            <a:off x="9303228" y="4995731"/>
            <a:ext cx="824322" cy="374491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B Titr" panose="00000700000000000000" pitchFamily="2" charset="-78"/>
              </a:rPr>
              <a:t>ادامه مراحل بعدی طرح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cxnSp>
        <p:nvCxnSpPr>
          <p:cNvPr id="30" name="Elbow Connector 2054">
            <a:extLst>
              <a:ext uri="{FF2B5EF4-FFF2-40B4-BE49-F238E27FC236}">
                <a16:creationId xmlns:a16="http://schemas.microsoft.com/office/drawing/2014/main" id="{4BEBA923-B24E-4FEA-925D-5F7DB03377E4}"/>
              </a:ext>
            </a:extLst>
          </p:cNvPr>
          <p:cNvCxnSpPr>
            <a:cxnSpLocks/>
            <a:stCxn id="29" idx="0"/>
            <a:endCxn id="42" idx="3"/>
          </p:cNvCxnSpPr>
          <p:nvPr/>
        </p:nvCxnSpPr>
        <p:spPr>
          <a:xfrm rot="16200000" flipV="1">
            <a:off x="9015229" y="4295571"/>
            <a:ext cx="441291" cy="95903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Diamond 30">
            <a:extLst>
              <a:ext uri="{FF2B5EF4-FFF2-40B4-BE49-F238E27FC236}">
                <a16:creationId xmlns:a16="http://schemas.microsoft.com/office/drawing/2014/main" id="{44A646AB-E190-497C-A9E3-FB8D5091226E}"/>
              </a:ext>
            </a:extLst>
          </p:cNvPr>
          <p:cNvSpPr/>
          <p:nvPr/>
        </p:nvSpPr>
        <p:spPr>
          <a:xfrm>
            <a:off x="9715389" y="2221486"/>
            <a:ext cx="1553278" cy="587554"/>
          </a:xfrm>
          <a:prstGeom prst="diamond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fa-IR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B Titr" panose="00000700000000000000" pitchFamily="2" charset="-78"/>
              </a:rPr>
              <a:t>عودت طرح به </a:t>
            </a:r>
            <a:r>
              <a:rPr kumimoji="0" lang="fa-IR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B Titr" panose="00000700000000000000" pitchFamily="2" charset="-78"/>
              </a:rPr>
              <a:t>درخواست‌كننده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B Titr" panose="00000700000000000000" pitchFamily="2" charset="-78"/>
              </a:rPr>
              <a:t> 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4C10BA8-6855-4368-8896-FEB2C8F36215}"/>
              </a:ext>
            </a:extLst>
          </p:cNvPr>
          <p:cNvCxnSpPr>
            <a:cxnSpLocks/>
          </p:cNvCxnSpPr>
          <p:nvPr/>
        </p:nvCxnSpPr>
        <p:spPr>
          <a:xfrm>
            <a:off x="782089" y="713543"/>
            <a:ext cx="10622863" cy="0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3" name="Elbow Connector 2054">
            <a:extLst>
              <a:ext uri="{FF2B5EF4-FFF2-40B4-BE49-F238E27FC236}">
                <a16:creationId xmlns:a16="http://schemas.microsoft.com/office/drawing/2014/main" id="{BC793532-3272-45CA-B664-F42D3DE3D6C7}"/>
              </a:ext>
            </a:extLst>
          </p:cNvPr>
          <p:cNvCxnSpPr>
            <a:cxnSpLocks/>
            <a:stCxn id="10" idx="1"/>
            <a:endCxn id="41" idx="2"/>
          </p:cNvCxnSpPr>
          <p:nvPr/>
        </p:nvCxnSpPr>
        <p:spPr>
          <a:xfrm rot="10800000">
            <a:off x="5131941" y="1735714"/>
            <a:ext cx="1147860" cy="781204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F1A3123-80AE-4084-9A3B-8F37DEB45CA5}"/>
              </a:ext>
            </a:extLst>
          </p:cNvPr>
          <p:cNvCxnSpPr>
            <a:cxnSpLocks/>
            <a:stCxn id="26" idx="1"/>
            <a:endCxn id="41" idx="3"/>
          </p:cNvCxnSpPr>
          <p:nvPr/>
        </p:nvCxnSpPr>
        <p:spPr>
          <a:xfrm flipH="1" flipV="1">
            <a:off x="5809113" y="1310775"/>
            <a:ext cx="458359" cy="11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AAA0AE6-34B5-4E99-83EA-01F44D803FE5}"/>
              </a:ext>
            </a:extLst>
          </p:cNvPr>
          <p:cNvCxnSpPr>
            <a:cxnSpLocks/>
          </p:cNvCxnSpPr>
          <p:nvPr/>
        </p:nvCxnSpPr>
        <p:spPr>
          <a:xfrm>
            <a:off x="782089" y="4343683"/>
            <a:ext cx="10622863" cy="19304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7E837136-B499-4117-A0CE-F50C9018F891}"/>
              </a:ext>
            </a:extLst>
          </p:cNvPr>
          <p:cNvSpPr/>
          <p:nvPr/>
        </p:nvSpPr>
        <p:spPr>
          <a:xfrm>
            <a:off x="5752877" y="402512"/>
            <a:ext cx="3377602" cy="201282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B Titr" panose="00000700000000000000" pitchFamily="2" charset="-78"/>
              </a:rPr>
              <a:t>ارائه </a:t>
            </a:r>
            <a:r>
              <a:rPr kumimoji="0" lang="fa-IR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B Titr" panose="00000700000000000000" pitchFamily="2" charset="-78"/>
              </a:rPr>
              <a:t>پیشنهادیه</a:t>
            </a:r>
            <a:r>
              <a:rPr kumimoji="0" lang="fa-IR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B Titr" panose="00000700000000000000" pitchFamily="2" charset="-78"/>
              </a:rPr>
              <a:t> در قالب </a:t>
            </a:r>
            <a:r>
              <a:rPr kumimoji="0" lang="fa-IR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B Titr" panose="00000700000000000000" pitchFamily="2" charset="-78"/>
              </a:rPr>
              <a:t>کاربرگ</a:t>
            </a:r>
            <a:r>
              <a:rPr kumimoji="0" lang="fa-IR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B Titr" panose="00000700000000000000" pitchFamily="2" charset="-78"/>
              </a:rPr>
              <a:t> 102 و 708 توسط </a:t>
            </a:r>
            <a:r>
              <a:rPr kumimoji="0" lang="fa-IR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B Titr" panose="00000700000000000000" pitchFamily="2" charset="-78"/>
              </a:rPr>
              <a:t>سازمان‌های</a:t>
            </a:r>
            <a:r>
              <a:rPr kumimoji="0" lang="fa-IR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B Titr" panose="00000700000000000000" pitchFamily="2" charset="-78"/>
              </a:rPr>
              <a:t> عمده </a:t>
            </a:r>
            <a:r>
              <a:rPr kumimoji="0" lang="fa-IR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B Titr" panose="00000700000000000000" pitchFamily="2" charset="-78"/>
              </a:rPr>
              <a:t>ن.م</a:t>
            </a:r>
            <a:r>
              <a:rPr kumimoji="0" lang="fa-IR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B Titr" panose="00000700000000000000" pitchFamily="2" charset="-78"/>
              </a:rPr>
              <a:t>/ بخش ملی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4B73ED4-722B-4210-93CF-19B5E4B7B989}"/>
              </a:ext>
            </a:extLst>
          </p:cNvPr>
          <p:cNvCxnSpPr>
            <a:cxnSpLocks/>
            <a:stCxn id="36" idx="2"/>
            <a:endCxn id="8" idx="0"/>
          </p:cNvCxnSpPr>
          <p:nvPr/>
        </p:nvCxnSpPr>
        <p:spPr>
          <a:xfrm>
            <a:off x="7441678" y="603794"/>
            <a:ext cx="4624" cy="1352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E64B8E80-B099-4A89-A193-B3BF67DAC8A9}"/>
              </a:ext>
            </a:extLst>
          </p:cNvPr>
          <p:cNvSpPr txBox="1"/>
          <p:nvPr/>
        </p:nvSpPr>
        <p:spPr>
          <a:xfrm>
            <a:off x="8582170" y="1111957"/>
            <a:ext cx="379163" cy="2154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خیر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0955C41-D084-47C8-8954-52A040689CE8}"/>
              </a:ext>
            </a:extLst>
          </p:cNvPr>
          <p:cNvSpPr txBox="1"/>
          <p:nvPr/>
        </p:nvSpPr>
        <p:spPr>
          <a:xfrm>
            <a:off x="7090894" y="3931103"/>
            <a:ext cx="370005" cy="2154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خیر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8F5E4C4-8538-4CDB-A213-9D97584A858F}"/>
              </a:ext>
            </a:extLst>
          </p:cNvPr>
          <p:cNvSpPr txBox="1"/>
          <p:nvPr/>
        </p:nvSpPr>
        <p:spPr>
          <a:xfrm>
            <a:off x="5800288" y="1145745"/>
            <a:ext cx="521584" cy="3770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نیاز به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اصلاح</a:t>
            </a:r>
          </a:p>
        </p:txBody>
      </p:sp>
      <p:sp>
        <p:nvSpPr>
          <p:cNvPr id="41" name="Diamond 40">
            <a:extLst>
              <a:ext uri="{FF2B5EF4-FFF2-40B4-BE49-F238E27FC236}">
                <a16:creationId xmlns:a16="http://schemas.microsoft.com/office/drawing/2014/main" id="{4F7AB75C-1276-49EB-8CE0-14BA99DA8E94}"/>
              </a:ext>
            </a:extLst>
          </p:cNvPr>
          <p:cNvSpPr/>
          <p:nvPr/>
        </p:nvSpPr>
        <p:spPr>
          <a:xfrm>
            <a:off x="4454768" y="885835"/>
            <a:ext cx="1354345" cy="849879"/>
          </a:xfrm>
          <a:prstGeom prst="diamond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B Titr" panose="00000700000000000000" pitchFamily="2" charset="-78"/>
              </a:rPr>
              <a:t>عودت طرح </a:t>
            </a:r>
            <a:r>
              <a:rPr kumimoji="0" lang="fa-IR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B Titr" panose="00000700000000000000" pitchFamily="2" charset="-78"/>
              </a:rPr>
              <a:t>طي</a:t>
            </a:r>
            <a:r>
              <a:rPr kumimoji="0" lang="fa-IR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B Titr" panose="00000700000000000000" pitchFamily="2" charset="-78"/>
              </a:rPr>
              <a:t> نامه به </a:t>
            </a:r>
            <a:r>
              <a:rPr kumimoji="0" lang="fa-IR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B Titr" panose="00000700000000000000" pitchFamily="2" charset="-78"/>
              </a:rPr>
              <a:t>پيشنهاد</a:t>
            </a:r>
            <a:r>
              <a:rPr kumimoji="0" lang="fa-IR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B Titr" panose="00000700000000000000" pitchFamily="2" charset="-78"/>
              </a:rPr>
              <a:t> دهنده جهت اصلاح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2150A86-B443-47D4-9FE1-D10E8F07828B}"/>
              </a:ext>
            </a:extLst>
          </p:cNvPr>
          <p:cNvSpPr/>
          <p:nvPr/>
        </p:nvSpPr>
        <p:spPr>
          <a:xfrm>
            <a:off x="6148226" y="4469213"/>
            <a:ext cx="2608133" cy="170453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B Titr" panose="00000700000000000000" pitchFamily="2" charset="-78"/>
              </a:rPr>
              <a:t>ارائه گزارش پیشرفت طرح توسط سازمان یا بخش ملی به حوزه </a:t>
            </a:r>
            <a:r>
              <a:rPr kumimoji="0" lang="fa-IR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B Titr" panose="00000700000000000000" pitchFamily="2" charset="-78"/>
              </a:rPr>
              <a:t>عتف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CA71E96-4E12-4FD1-832B-6313BE1EFDA8}"/>
              </a:ext>
            </a:extLst>
          </p:cNvPr>
          <p:cNvCxnSpPr>
            <a:cxnSpLocks/>
            <a:stCxn id="42" idx="2"/>
            <a:endCxn id="44" idx="0"/>
          </p:cNvCxnSpPr>
          <p:nvPr/>
        </p:nvCxnSpPr>
        <p:spPr>
          <a:xfrm>
            <a:off x="7452293" y="4639666"/>
            <a:ext cx="1905" cy="880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0F5A544A-442C-4943-8800-0127D627105F}"/>
              </a:ext>
            </a:extLst>
          </p:cNvPr>
          <p:cNvSpPr/>
          <p:nvPr/>
        </p:nvSpPr>
        <p:spPr>
          <a:xfrm>
            <a:off x="6150131" y="4727739"/>
            <a:ext cx="2608133" cy="187498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B Titr" panose="00000700000000000000" pitchFamily="2" charset="-78"/>
              </a:rPr>
              <a:t>ارسال گزارش پیشرفت توسط مسئول فرآیند به ناظر طرح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sp>
        <p:nvSpPr>
          <p:cNvPr id="45" name="Diamond 44">
            <a:extLst>
              <a:ext uri="{FF2B5EF4-FFF2-40B4-BE49-F238E27FC236}">
                <a16:creationId xmlns:a16="http://schemas.microsoft.com/office/drawing/2014/main" id="{2AA64FDB-5CBF-4FAC-8626-79AD97A17B20}"/>
              </a:ext>
            </a:extLst>
          </p:cNvPr>
          <p:cNvSpPr/>
          <p:nvPr/>
        </p:nvSpPr>
        <p:spPr>
          <a:xfrm>
            <a:off x="6318835" y="5012534"/>
            <a:ext cx="2274732" cy="433661"/>
          </a:xfrm>
          <a:prstGeom prst="diamond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B Titr" panose="00000700000000000000" pitchFamily="2" charset="-78"/>
              </a:rPr>
              <a:t>آيا</a:t>
            </a:r>
            <a:r>
              <a:rPr kumimoji="0" lang="fa-IR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B Titr" panose="00000700000000000000" pitchFamily="2" charset="-78"/>
              </a:rPr>
              <a:t> گزارش پیشرفت طرح مورد تایید ناظر است؟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47961386-4495-470B-BF71-4EA596259F01}"/>
              </a:ext>
            </a:extLst>
          </p:cNvPr>
          <p:cNvCxnSpPr>
            <a:cxnSpLocks/>
            <a:stCxn id="44" idx="2"/>
            <a:endCxn id="45" idx="0"/>
          </p:cNvCxnSpPr>
          <p:nvPr/>
        </p:nvCxnSpPr>
        <p:spPr>
          <a:xfrm>
            <a:off x="7454198" y="4915237"/>
            <a:ext cx="2003" cy="972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EFBB3A07-A852-495F-8264-46581FA08B93}"/>
              </a:ext>
            </a:extLst>
          </p:cNvPr>
          <p:cNvSpPr txBox="1"/>
          <p:nvPr/>
        </p:nvSpPr>
        <p:spPr>
          <a:xfrm>
            <a:off x="5590313" y="2370126"/>
            <a:ext cx="521584" cy="3770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نیاز به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اصلاح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ADF91A9-9275-4561-8F43-983539478623}"/>
              </a:ext>
            </a:extLst>
          </p:cNvPr>
          <p:cNvSpPr/>
          <p:nvPr/>
        </p:nvSpPr>
        <p:spPr>
          <a:xfrm>
            <a:off x="6303337" y="5530272"/>
            <a:ext cx="2303726" cy="174019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B Titr" panose="00000700000000000000" pitchFamily="2" charset="-78"/>
              </a:rPr>
              <a:t>تخصیص اعتبار مبتنی بر درصد پیشرفت مورد تایید ناظر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EFAE9B26-8048-4019-8CD6-D48A47C28D9A}"/>
              </a:ext>
            </a:extLst>
          </p:cNvPr>
          <p:cNvCxnSpPr>
            <a:cxnSpLocks/>
            <a:stCxn id="45" idx="2"/>
            <a:endCxn id="48" idx="0"/>
          </p:cNvCxnSpPr>
          <p:nvPr/>
        </p:nvCxnSpPr>
        <p:spPr>
          <a:xfrm flipH="1">
            <a:off x="7455200" y="5446195"/>
            <a:ext cx="1001" cy="840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Diamond 49">
            <a:extLst>
              <a:ext uri="{FF2B5EF4-FFF2-40B4-BE49-F238E27FC236}">
                <a16:creationId xmlns:a16="http://schemas.microsoft.com/office/drawing/2014/main" id="{0182934E-007B-402D-B0F6-DC11DA426F64}"/>
              </a:ext>
            </a:extLst>
          </p:cNvPr>
          <p:cNvSpPr/>
          <p:nvPr/>
        </p:nvSpPr>
        <p:spPr>
          <a:xfrm>
            <a:off x="4375474" y="4968049"/>
            <a:ext cx="1684264" cy="513440"/>
          </a:xfrm>
          <a:prstGeom prst="diamond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B Titr" panose="00000700000000000000" pitchFamily="2" charset="-78"/>
              </a:rPr>
              <a:t>آيا</a:t>
            </a:r>
            <a:r>
              <a:rPr kumimoji="0" lang="fa-IR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B Titr" panose="00000700000000000000" pitchFamily="2" charset="-78"/>
              </a:rPr>
              <a:t> نیاز به اصلاح گزارش و اقدامات تکمیلی است؟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B Titr" panose="00000700000000000000" pitchFamily="2" charset="-78"/>
              </a:rPr>
              <a:t> 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2DA4F84-CC41-4073-8D3E-6E1F5CE423B0}"/>
              </a:ext>
            </a:extLst>
          </p:cNvPr>
          <p:cNvSpPr txBox="1"/>
          <p:nvPr/>
        </p:nvSpPr>
        <p:spPr>
          <a:xfrm>
            <a:off x="4914295" y="4745862"/>
            <a:ext cx="370005" cy="2154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بله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406901A8-8DE1-42F1-8577-E3BF3EAC081B}"/>
              </a:ext>
            </a:extLst>
          </p:cNvPr>
          <p:cNvCxnSpPr>
            <a:cxnSpLocks/>
            <a:stCxn id="48" idx="2"/>
            <a:endCxn id="28" idx="0"/>
          </p:cNvCxnSpPr>
          <p:nvPr/>
        </p:nvCxnSpPr>
        <p:spPr>
          <a:xfrm flipH="1">
            <a:off x="7454514" y="5704291"/>
            <a:ext cx="686" cy="964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192ECB53-B23B-4CB3-B6AE-7C8BC442A835}"/>
              </a:ext>
            </a:extLst>
          </p:cNvPr>
          <p:cNvSpPr txBox="1"/>
          <p:nvPr/>
        </p:nvSpPr>
        <p:spPr>
          <a:xfrm>
            <a:off x="8553556" y="5828750"/>
            <a:ext cx="370005" cy="2154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خیر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BBB1586-29CA-46FD-8945-66FF5662D5F9}"/>
              </a:ext>
            </a:extLst>
          </p:cNvPr>
          <p:cNvSpPr txBox="1"/>
          <p:nvPr/>
        </p:nvSpPr>
        <p:spPr>
          <a:xfrm>
            <a:off x="4807727" y="5394479"/>
            <a:ext cx="370005" cy="2154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خیر</a:t>
            </a:r>
          </a:p>
        </p:txBody>
      </p:sp>
      <p:cxnSp>
        <p:nvCxnSpPr>
          <p:cNvPr id="55" name="Elbow Connector 2054">
            <a:extLst>
              <a:ext uri="{FF2B5EF4-FFF2-40B4-BE49-F238E27FC236}">
                <a16:creationId xmlns:a16="http://schemas.microsoft.com/office/drawing/2014/main" id="{D6671A95-7BFB-4087-8402-B2418010DD95}"/>
              </a:ext>
            </a:extLst>
          </p:cNvPr>
          <p:cNvCxnSpPr>
            <a:cxnSpLocks/>
            <a:stCxn id="50" idx="2"/>
            <a:endCxn id="48" idx="1"/>
          </p:cNvCxnSpPr>
          <p:nvPr/>
        </p:nvCxnSpPr>
        <p:spPr>
          <a:xfrm rot="16200000" flipH="1">
            <a:off x="5692575" y="5006519"/>
            <a:ext cx="135793" cy="1085731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AB354DA1-44E6-46FD-8F82-EE583B2E3D72}"/>
              </a:ext>
            </a:extLst>
          </p:cNvPr>
          <p:cNvCxnSpPr>
            <a:cxnSpLocks/>
            <a:stCxn id="45" idx="1"/>
            <a:endCxn id="50" idx="3"/>
          </p:cNvCxnSpPr>
          <p:nvPr/>
        </p:nvCxnSpPr>
        <p:spPr>
          <a:xfrm flipH="1" flipV="1">
            <a:off x="6059738" y="5224769"/>
            <a:ext cx="259097" cy="45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Diamond 56">
            <a:extLst>
              <a:ext uri="{FF2B5EF4-FFF2-40B4-BE49-F238E27FC236}">
                <a16:creationId xmlns:a16="http://schemas.microsoft.com/office/drawing/2014/main" id="{445AAF0E-656C-4A11-B03F-B0778C033DBA}"/>
              </a:ext>
            </a:extLst>
          </p:cNvPr>
          <p:cNvSpPr/>
          <p:nvPr/>
        </p:nvSpPr>
        <p:spPr>
          <a:xfrm>
            <a:off x="8930077" y="5769260"/>
            <a:ext cx="1527230" cy="518277"/>
          </a:xfrm>
          <a:prstGeom prst="diamond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B Titr" panose="00000700000000000000" pitchFamily="2" charset="-78"/>
              </a:rPr>
              <a:t>آيا</a:t>
            </a:r>
            <a:r>
              <a:rPr kumimoji="0" lang="fa-IR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B Titr" panose="00000700000000000000" pitchFamily="2" charset="-78"/>
              </a:rPr>
              <a:t> اجرای طرح ادامه داشته باشد؟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CEE45BA5-0039-42E5-BC97-518D99B96984}"/>
              </a:ext>
            </a:extLst>
          </p:cNvPr>
          <p:cNvCxnSpPr>
            <a:cxnSpLocks/>
            <a:stCxn id="53" idx="2"/>
            <a:endCxn id="57" idx="1"/>
          </p:cNvCxnSpPr>
          <p:nvPr/>
        </p:nvCxnSpPr>
        <p:spPr>
          <a:xfrm flipV="1">
            <a:off x="8738559" y="6028399"/>
            <a:ext cx="191518" cy="157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463D52E-EB42-4AD9-8FD7-9521B9844E6B}"/>
              </a:ext>
            </a:extLst>
          </p:cNvPr>
          <p:cNvCxnSpPr>
            <a:cxnSpLocks/>
            <a:stCxn id="57" idx="0"/>
            <a:endCxn id="29" idx="2"/>
          </p:cNvCxnSpPr>
          <p:nvPr/>
        </p:nvCxnSpPr>
        <p:spPr>
          <a:xfrm flipV="1">
            <a:off x="9693692" y="5370222"/>
            <a:ext cx="21697" cy="3990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7E8AE138-9298-42BD-99E8-3B6721CB28D7}"/>
              </a:ext>
            </a:extLst>
          </p:cNvPr>
          <p:cNvSpPr txBox="1"/>
          <p:nvPr/>
        </p:nvSpPr>
        <p:spPr>
          <a:xfrm>
            <a:off x="9380132" y="5526897"/>
            <a:ext cx="370005" cy="2154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بله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E9036AA-CD0A-406E-A6FD-D701189D5219}"/>
              </a:ext>
            </a:extLst>
          </p:cNvPr>
          <p:cNvSpPr txBox="1"/>
          <p:nvPr/>
        </p:nvSpPr>
        <p:spPr>
          <a:xfrm>
            <a:off x="5790343" y="4961306"/>
            <a:ext cx="370005" cy="2154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خیر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DA6A5661-663B-4287-96BC-16A2D942436D}"/>
              </a:ext>
            </a:extLst>
          </p:cNvPr>
          <p:cNvSpPr/>
          <p:nvPr/>
        </p:nvSpPr>
        <p:spPr>
          <a:xfrm>
            <a:off x="4444989" y="4399520"/>
            <a:ext cx="1536347" cy="310448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B Titr" panose="00000700000000000000" pitchFamily="2" charset="-78"/>
              </a:rPr>
              <a:t>عودت گزارش پیشرفت جهت انجام </a:t>
            </a:r>
            <a:r>
              <a:rPr kumimoji="0" lang="fa-IR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B Titr" panose="00000700000000000000" pitchFamily="2" charset="-78"/>
              </a:rPr>
              <a:t>فعالیت‌های</a:t>
            </a:r>
            <a:r>
              <a:rPr kumimoji="0" lang="fa-IR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B Titr" panose="00000700000000000000" pitchFamily="2" charset="-78"/>
              </a:rPr>
              <a:t> تکمیلی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B8514F0D-C154-4A60-B613-1FF5BE435352}"/>
              </a:ext>
            </a:extLst>
          </p:cNvPr>
          <p:cNvCxnSpPr>
            <a:cxnSpLocks/>
            <a:stCxn id="50" idx="0"/>
            <a:endCxn id="62" idx="2"/>
          </p:cNvCxnSpPr>
          <p:nvPr/>
        </p:nvCxnSpPr>
        <p:spPr>
          <a:xfrm flipH="1" flipV="1">
            <a:off x="5213163" y="4709968"/>
            <a:ext cx="4443" cy="2580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EB761F5D-70C1-409A-B06E-06A53CD846EE}"/>
              </a:ext>
            </a:extLst>
          </p:cNvPr>
          <p:cNvCxnSpPr>
            <a:cxnSpLocks/>
            <a:stCxn id="62" idx="3"/>
            <a:endCxn id="42" idx="1"/>
          </p:cNvCxnSpPr>
          <p:nvPr/>
        </p:nvCxnSpPr>
        <p:spPr>
          <a:xfrm flipV="1">
            <a:off x="5981336" y="4554440"/>
            <a:ext cx="166890" cy="3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38E17162-5D5E-4264-844C-36E818587B02}"/>
              </a:ext>
            </a:extLst>
          </p:cNvPr>
          <p:cNvSpPr/>
          <p:nvPr/>
        </p:nvSpPr>
        <p:spPr>
          <a:xfrm>
            <a:off x="1035736" y="-1838"/>
            <a:ext cx="2893831" cy="67700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سازمان‌های</a:t>
            </a:r>
            <a:r>
              <a:rPr kumimoji="0" lang="fa-I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 عمده </a:t>
            </a:r>
            <a:r>
              <a:rPr kumimoji="0" lang="fa-I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ن.م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بخش ملی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دفاتر همکاری </a:t>
            </a:r>
            <a:r>
              <a:rPr kumimoji="0" lang="fa-I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ن.م</a:t>
            </a:r>
            <a:r>
              <a:rPr kumimoji="0" lang="fa-I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(شهید فهمیده)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972CA030-D0E6-4D08-A97F-1379E56C27CB}"/>
              </a:ext>
            </a:extLst>
          </p:cNvPr>
          <p:cNvSpPr/>
          <p:nvPr/>
        </p:nvSpPr>
        <p:spPr>
          <a:xfrm>
            <a:off x="1035736" y="1953472"/>
            <a:ext cx="2893830" cy="676111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موسسه /حوزه </a:t>
            </a:r>
            <a:r>
              <a:rPr kumimoji="0" lang="fa-I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عتف</a:t>
            </a:r>
            <a:r>
              <a:rPr kumimoji="0" lang="fa-I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/مرکز اکتساب فناوری‌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8015465D-C203-4490-A892-7A1B781444BC}"/>
              </a:ext>
            </a:extLst>
          </p:cNvPr>
          <p:cNvSpPr/>
          <p:nvPr/>
        </p:nvSpPr>
        <p:spPr>
          <a:xfrm>
            <a:off x="1035736" y="5224769"/>
            <a:ext cx="2893830" cy="79047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سازمان‌های</a:t>
            </a:r>
            <a:r>
              <a:rPr kumimoji="0" lang="fa-I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 عمده </a:t>
            </a:r>
            <a:r>
              <a:rPr kumimoji="0" lang="fa-I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ن.م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بخش ملی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موسسه /حوزه </a:t>
            </a:r>
            <a:r>
              <a:rPr kumimoji="0" lang="fa-I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عتف</a:t>
            </a:r>
            <a:r>
              <a:rPr kumimoji="0" lang="fa-I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/مرکز اکتساب فناوری‌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717EC4D7-E028-4C82-9FE3-8E9969543CD1}"/>
              </a:ext>
            </a:extLst>
          </p:cNvPr>
          <p:cNvCxnSpPr>
            <a:cxnSpLocks/>
          </p:cNvCxnSpPr>
          <p:nvPr/>
        </p:nvCxnSpPr>
        <p:spPr>
          <a:xfrm>
            <a:off x="11404952" y="0"/>
            <a:ext cx="0" cy="685800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B7E87EC6-C586-4796-82AF-18150AE79F3A}"/>
              </a:ext>
            </a:extLst>
          </p:cNvPr>
          <p:cNvCxnSpPr>
            <a:cxnSpLocks/>
          </p:cNvCxnSpPr>
          <p:nvPr/>
        </p:nvCxnSpPr>
        <p:spPr>
          <a:xfrm flipH="1">
            <a:off x="11404952" y="4364321"/>
            <a:ext cx="787051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47862AE0-82E9-4D5B-9C4D-A6111B85207E}"/>
              </a:ext>
            </a:extLst>
          </p:cNvPr>
          <p:cNvSpPr txBox="1"/>
          <p:nvPr/>
        </p:nvSpPr>
        <p:spPr>
          <a:xfrm rot="16200000">
            <a:off x="11060016" y="1776769"/>
            <a:ext cx="14411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ارزیابی</a:t>
            </a:r>
            <a:endParaRPr kumimoji="0" lang="fa-I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641909F-F740-46CF-AA85-9F64C068565E}"/>
              </a:ext>
            </a:extLst>
          </p:cNvPr>
          <p:cNvSpPr txBox="1"/>
          <p:nvPr/>
        </p:nvSpPr>
        <p:spPr>
          <a:xfrm rot="16200000">
            <a:off x="11060015" y="5327526"/>
            <a:ext cx="14411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نظارت</a:t>
            </a:r>
            <a:endParaRPr kumimoji="0" lang="fa-I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E3991DCE-A82C-4CD9-B9C8-073F95855788}"/>
              </a:ext>
            </a:extLst>
          </p:cNvPr>
          <p:cNvCxnSpPr>
            <a:cxnSpLocks/>
          </p:cNvCxnSpPr>
          <p:nvPr/>
        </p:nvCxnSpPr>
        <p:spPr>
          <a:xfrm>
            <a:off x="782089" y="-1838"/>
            <a:ext cx="0" cy="685800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22FA3B0E-775A-4CA5-98D1-AFE84F6AB9CE}"/>
              </a:ext>
            </a:extLst>
          </p:cNvPr>
          <p:cNvSpPr txBox="1"/>
          <p:nvPr/>
        </p:nvSpPr>
        <p:spPr>
          <a:xfrm rot="16200000">
            <a:off x="-2693902" y="2972120"/>
            <a:ext cx="6103344" cy="888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برنامه راهبری و حمایت از قراردادهای اکتساب </a:t>
            </a:r>
            <a:r>
              <a:rPr kumimoji="0" lang="fa-IR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فناوری‌های</a:t>
            </a: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  نوظهور و بدیع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با </a:t>
            </a:r>
            <a:r>
              <a:rPr kumimoji="0" lang="fa-IR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دانشگاه‌ها</a:t>
            </a: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 </a:t>
            </a:r>
            <a:r>
              <a:rPr kumimoji="0" lang="fa-IR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ومراکز</a:t>
            </a: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 تحقیقاتی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EA9853EB-DBC6-4899-A8E4-2AD3F9AC594D}"/>
              </a:ext>
            </a:extLst>
          </p:cNvPr>
          <p:cNvSpPr/>
          <p:nvPr/>
        </p:nvSpPr>
        <p:spPr>
          <a:xfrm>
            <a:off x="8930077" y="6481672"/>
            <a:ext cx="1527230" cy="174019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B Titr" panose="00000700000000000000" pitchFamily="2" charset="-78"/>
              </a:rPr>
              <a:t>تکمیل فرآیند </a:t>
            </a:r>
            <a:r>
              <a:rPr kumimoji="0" lang="fa-IR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B Titr" panose="00000700000000000000" pitchFamily="2" charset="-78"/>
              </a:rPr>
              <a:t>مختومگی</a:t>
            </a:r>
            <a:r>
              <a:rPr kumimoji="0" lang="fa-IR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B Titr" panose="00000700000000000000" pitchFamily="2" charset="-78"/>
              </a:rPr>
              <a:t> طرح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72400ED-42E6-435D-8C87-482B513BBEFC}"/>
              </a:ext>
            </a:extLst>
          </p:cNvPr>
          <p:cNvSpPr txBox="1"/>
          <p:nvPr/>
        </p:nvSpPr>
        <p:spPr>
          <a:xfrm>
            <a:off x="9346871" y="6244639"/>
            <a:ext cx="370005" cy="2154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خیر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37EB14D0-E432-468A-8D90-EC6A1ACA4BA0}"/>
              </a:ext>
            </a:extLst>
          </p:cNvPr>
          <p:cNvSpPr/>
          <p:nvPr/>
        </p:nvSpPr>
        <p:spPr>
          <a:xfrm>
            <a:off x="6578781" y="6342663"/>
            <a:ext cx="1756036" cy="174019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B Titr" panose="00000700000000000000" pitchFamily="2" charset="-78"/>
              </a:rPr>
              <a:t>تکمیل فرآیند خاتمه </a:t>
            </a:r>
            <a:r>
              <a:rPr kumimoji="0" lang="fa-IR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B Titr" panose="00000700000000000000" pitchFamily="2" charset="-78"/>
              </a:rPr>
              <a:t>یافتگی</a:t>
            </a:r>
            <a:r>
              <a:rPr kumimoji="0" lang="fa-IR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B Titr" panose="00000700000000000000" pitchFamily="2" charset="-78"/>
              </a:rPr>
              <a:t> طرح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B70B242A-B670-4F63-9F50-C545E03AEA00}"/>
              </a:ext>
            </a:extLst>
          </p:cNvPr>
          <p:cNvCxnSpPr>
            <a:cxnSpLocks/>
            <a:stCxn id="28" idx="2"/>
            <a:endCxn id="76" idx="0"/>
          </p:cNvCxnSpPr>
          <p:nvPr/>
        </p:nvCxnSpPr>
        <p:spPr>
          <a:xfrm>
            <a:off x="7454514" y="6247506"/>
            <a:ext cx="2285" cy="951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Elbow Connector 2054">
            <a:extLst>
              <a:ext uri="{FF2B5EF4-FFF2-40B4-BE49-F238E27FC236}">
                <a16:creationId xmlns:a16="http://schemas.microsoft.com/office/drawing/2014/main" id="{9D008ADF-4BAB-4A44-A499-CEED3DCEBD0D}"/>
              </a:ext>
            </a:extLst>
          </p:cNvPr>
          <p:cNvCxnSpPr>
            <a:cxnSpLocks/>
            <a:stCxn id="74" idx="1"/>
            <a:endCxn id="9" idx="0"/>
          </p:cNvCxnSpPr>
          <p:nvPr/>
        </p:nvCxnSpPr>
        <p:spPr>
          <a:xfrm rot="10800000" flipV="1">
            <a:off x="7460901" y="6568682"/>
            <a:ext cx="1469176" cy="6054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7AB85CD9-B125-41BE-B0CE-607F09A68167}"/>
              </a:ext>
            </a:extLst>
          </p:cNvPr>
          <p:cNvCxnSpPr>
            <a:cxnSpLocks/>
            <a:stCxn id="57" idx="2"/>
            <a:endCxn id="74" idx="0"/>
          </p:cNvCxnSpPr>
          <p:nvPr/>
        </p:nvCxnSpPr>
        <p:spPr>
          <a:xfrm>
            <a:off x="9693692" y="6287537"/>
            <a:ext cx="0" cy="1941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387D5F7F-B5B6-4A91-8084-23B5122C8804}"/>
              </a:ext>
            </a:extLst>
          </p:cNvPr>
          <p:cNvCxnSpPr>
            <a:cxnSpLocks/>
            <a:stCxn id="76" idx="2"/>
            <a:endCxn id="9" idx="0"/>
          </p:cNvCxnSpPr>
          <p:nvPr/>
        </p:nvCxnSpPr>
        <p:spPr>
          <a:xfrm>
            <a:off x="7456799" y="6516682"/>
            <a:ext cx="4102" cy="1125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1" name="Diamond 80">
            <a:extLst>
              <a:ext uri="{FF2B5EF4-FFF2-40B4-BE49-F238E27FC236}">
                <a16:creationId xmlns:a16="http://schemas.microsoft.com/office/drawing/2014/main" id="{693986A0-9C32-44BF-A693-91A592E009CB}"/>
              </a:ext>
            </a:extLst>
          </p:cNvPr>
          <p:cNvSpPr/>
          <p:nvPr/>
        </p:nvSpPr>
        <p:spPr>
          <a:xfrm>
            <a:off x="6655229" y="3243421"/>
            <a:ext cx="1591651" cy="710940"/>
          </a:xfrm>
          <a:prstGeom prst="diamond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B Titr" panose="00000700000000000000" pitchFamily="2" charset="-78"/>
              </a:rPr>
              <a:t>آيا</a:t>
            </a:r>
            <a:r>
              <a:rPr kumimoji="0" lang="fa-IR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B Titr" panose="00000700000000000000" pitchFamily="2" charset="-78"/>
              </a:rPr>
              <a:t> انجام مرحله </a:t>
            </a:r>
            <a:r>
              <a:rPr kumimoji="0" lang="fa-IR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B Titr" panose="00000700000000000000" pitchFamily="2" charset="-78"/>
              </a:rPr>
              <a:t>امکان‌پذیری</a:t>
            </a:r>
            <a:r>
              <a:rPr kumimoji="0" lang="fa-IR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B Titr" panose="00000700000000000000" pitchFamily="2" charset="-78"/>
              </a:rPr>
              <a:t> اکتساب مورد نیاز است ؟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F85FA4B1-23D0-49CF-B233-B73C85C479A9}"/>
              </a:ext>
            </a:extLst>
          </p:cNvPr>
          <p:cNvCxnSpPr>
            <a:cxnSpLocks/>
            <a:stCxn id="81" idx="2"/>
            <a:endCxn id="24" idx="0"/>
          </p:cNvCxnSpPr>
          <p:nvPr/>
        </p:nvCxnSpPr>
        <p:spPr>
          <a:xfrm>
            <a:off x="7451055" y="3954361"/>
            <a:ext cx="2509" cy="1818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C7E2E20B-B044-45A7-992E-6BB0195C8646}"/>
              </a:ext>
            </a:extLst>
          </p:cNvPr>
          <p:cNvCxnSpPr>
            <a:cxnSpLocks/>
            <a:stCxn id="81" idx="1"/>
            <a:endCxn id="84" idx="3"/>
          </p:cNvCxnSpPr>
          <p:nvPr/>
        </p:nvCxnSpPr>
        <p:spPr>
          <a:xfrm flipH="1">
            <a:off x="6354602" y="3598891"/>
            <a:ext cx="300627" cy="28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4" name="Diamond 83">
            <a:extLst>
              <a:ext uri="{FF2B5EF4-FFF2-40B4-BE49-F238E27FC236}">
                <a16:creationId xmlns:a16="http://schemas.microsoft.com/office/drawing/2014/main" id="{1DDFD182-2530-41EC-A198-42399C335BE9}"/>
              </a:ext>
            </a:extLst>
          </p:cNvPr>
          <p:cNvSpPr/>
          <p:nvPr/>
        </p:nvSpPr>
        <p:spPr>
          <a:xfrm>
            <a:off x="4287188" y="3246276"/>
            <a:ext cx="2067414" cy="710940"/>
          </a:xfrm>
          <a:prstGeom prst="diamond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fa-IR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B Titr" panose="00000700000000000000" pitchFamily="2" charset="-78"/>
              </a:rPr>
              <a:t>آیا اجرای مرحله </a:t>
            </a:r>
            <a:r>
              <a:rPr kumimoji="0" lang="fa-IR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B Titr" panose="00000700000000000000" pitchFamily="2" charset="-78"/>
              </a:rPr>
              <a:t>امکان‌پذیری</a:t>
            </a:r>
            <a:r>
              <a:rPr kumimoji="0" lang="fa-IR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B Titr" panose="00000700000000000000" pitchFamily="2" charset="-78"/>
              </a:rPr>
              <a:t> مورد تایید ناظر طرح </a:t>
            </a:r>
            <a:r>
              <a:rPr kumimoji="0" lang="fa-IR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B Titr" panose="00000700000000000000" pitchFamily="2" charset="-78"/>
              </a:rPr>
              <a:t>می‌باشد</a:t>
            </a:r>
            <a:r>
              <a:rPr kumimoji="0" lang="fa-IR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B Titr" panose="00000700000000000000" pitchFamily="2" charset="-78"/>
              </a:rPr>
              <a:t>؟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B Titr" panose="00000700000000000000" pitchFamily="2" charset="-78"/>
              </a:rPr>
              <a:t> </a:t>
            </a:r>
          </a:p>
        </p:txBody>
      </p:sp>
      <p:cxnSp>
        <p:nvCxnSpPr>
          <p:cNvPr id="85" name="Elbow Connector 2054">
            <a:extLst>
              <a:ext uri="{FF2B5EF4-FFF2-40B4-BE49-F238E27FC236}">
                <a16:creationId xmlns:a16="http://schemas.microsoft.com/office/drawing/2014/main" id="{D461E9DF-AE0A-4C52-A615-37FCE8D68DF3}"/>
              </a:ext>
            </a:extLst>
          </p:cNvPr>
          <p:cNvCxnSpPr>
            <a:cxnSpLocks/>
            <a:stCxn id="84" idx="2"/>
            <a:endCxn id="24" idx="1"/>
          </p:cNvCxnSpPr>
          <p:nvPr/>
        </p:nvCxnSpPr>
        <p:spPr>
          <a:xfrm rot="16200000" flipH="1">
            <a:off x="5604597" y="3673514"/>
            <a:ext cx="261198" cy="82860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9C4ECC12-5EA7-4353-B556-0EACC7F97CBC}"/>
              </a:ext>
            </a:extLst>
          </p:cNvPr>
          <p:cNvSpPr txBox="1"/>
          <p:nvPr/>
        </p:nvSpPr>
        <p:spPr>
          <a:xfrm>
            <a:off x="5219107" y="3993110"/>
            <a:ext cx="370005" cy="2154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بله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3EB5F83-FD52-4ECD-AB33-E5D3CF810880}"/>
              </a:ext>
            </a:extLst>
          </p:cNvPr>
          <p:cNvSpPr txBox="1"/>
          <p:nvPr/>
        </p:nvSpPr>
        <p:spPr>
          <a:xfrm>
            <a:off x="4140133" y="3779999"/>
            <a:ext cx="370005" cy="2154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خیر</a:t>
            </a:r>
          </a:p>
        </p:txBody>
      </p:sp>
      <p:cxnSp>
        <p:nvCxnSpPr>
          <p:cNvPr id="88" name="Elbow Connector 2054">
            <a:extLst>
              <a:ext uri="{FF2B5EF4-FFF2-40B4-BE49-F238E27FC236}">
                <a16:creationId xmlns:a16="http://schemas.microsoft.com/office/drawing/2014/main" id="{E5382127-3B36-463D-98A2-D9B73E8C39D8}"/>
              </a:ext>
            </a:extLst>
          </p:cNvPr>
          <p:cNvCxnSpPr>
            <a:cxnSpLocks/>
            <a:stCxn id="84" idx="1"/>
            <a:endCxn id="9" idx="2"/>
          </p:cNvCxnSpPr>
          <p:nvPr/>
        </p:nvCxnSpPr>
        <p:spPr>
          <a:xfrm rot="10800000" flipH="1" flipV="1">
            <a:off x="4287187" y="3601745"/>
            <a:ext cx="2835763" cy="3115339"/>
          </a:xfrm>
          <a:prstGeom prst="bentConnector3">
            <a:avLst>
              <a:gd name="adj1" fmla="val -2687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573EFA3C-FDC4-4F7E-82AA-16EF78C021AE}"/>
              </a:ext>
            </a:extLst>
          </p:cNvPr>
          <p:cNvSpPr txBox="1"/>
          <p:nvPr/>
        </p:nvSpPr>
        <p:spPr>
          <a:xfrm>
            <a:off x="6318835" y="3389289"/>
            <a:ext cx="370005" cy="2154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بله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929614C5-E9B4-47BA-81BD-129437DB82DD}"/>
              </a:ext>
            </a:extLst>
          </p:cNvPr>
          <p:cNvSpPr txBox="1"/>
          <p:nvPr/>
        </p:nvSpPr>
        <p:spPr>
          <a:xfrm>
            <a:off x="8521786" y="2305563"/>
            <a:ext cx="379163" cy="2154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خیر</a:t>
            </a:r>
          </a:p>
        </p:txBody>
      </p:sp>
    </p:spTree>
    <p:extLst>
      <p:ext uri="{BB962C8B-B14F-4D97-AF65-F5344CB8AC3E}">
        <p14:creationId xmlns:p14="http://schemas.microsoft.com/office/powerpoint/2010/main" val="8477940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2FC587-38B9-428A-8BB9-9D30F4FF549B}"/>
              </a:ext>
            </a:extLst>
          </p:cNvPr>
          <p:cNvSpPr txBox="1"/>
          <p:nvPr/>
        </p:nvSpPr>
        <p:spPr>
          <a:xfrm>
            <a:off x="1932350" y="985982"/>
            <a:ext cx="8327300" cy="757130"/>
          </a:xfrm>
          <a:prstGeom prst="rect">
            <a:avLst/>
          </a:prstGeom>
          <a:gradFill flip="none" rotWithShape="1">
            <a:gsLst>
              <a:gs pos="100000">
                <a:srgbClr val="F2F7FB"/>
              </a:gs>
              <a:gs pos="0">
                <a:srgbClr val="F2F7FB"/>
              </a:gs>
              <a:gs pos="60000">
                <a:srgbClr val="BED9EE"/>
              </a:gs>
              <a:gs pos="40000">
                <a:srgbClr val="BED9EE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fa-IR"/>
            </a:defPPr>
            <a:lvl1pPr marR="0" lvl="0" indent="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Titr" panose="00000700000000000000" pitchFamily="2" charset="-78"/>
              </a:defRPr>
            </a:lvl1pPr>
          </a:lstStyle>
          <a:p>
            <a:r>
              <a:rPr lang="fa-IR" dirty="0"/>
              <a:t>مراحل اجرای برنامه راهبری و حمایت از قراردادهای اکتساب </a:t>
            </a:r>
            <a:r>
              <a:rPr lang="fa-IR" dirty="0" err="1"/>
              <a:t>فناوری‌های</a:t>
            </a:r>
            <a:r>
              <a:rPr lang="fa-IR" dirty="0"/>
              <a:t> نوظهور و بدیع</a:t>
            </a:r>
          </a:p>
          <a:p>
            <a:r>
              <a:rPr lang="fa-IR" dirty="0"/>
              <a:t>با </a:t>
            </a:r>
            <a:r>
              <a:rPr lang="fa-IR" dirty="0" err="1"/>
              <a:t>دانشگاه‌ها</a:t>
            </a:r>
            <a:r>
              <a:rPr lang="fa-IR" dirty="0"/>
              <a:t> </a:t>
            </a:r>
            <a:r>
              <a:rPr lang="fa-IR" dirty="0" err="1"/>
              <a:t>ومراکز</a:t>
            </a:r>
            <a:r>
              <a:rPr lang="fa-IR" dirty="0"/>
              <a:t> تحقیقاتی</a:t>
            </a:r>
          </a:p>
        </p:txBody>
      </p:sp>
      <p:sp>
        <p:nvSpPr>
          <p:cNvPr id="3" name="Rectangle 2"/>
          <p:cNvSpPr/>
          <p:nvPr/>
        </p:nvSpPr>
        <p:spPr>
          <a:xfrm>
            <a:off x="261258" y="1692481"/>
            <a:ext cx="11593285" cy="4997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anose="00000400000000000000" pitchFamily="2" charset="-78"/>
              </a:rPr>
              <a:t>فرايند اجرا</a:t>
            </a:r>
            <a:r>
              <a:rPr kumimoji="0" lang="fa-I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anose="00000400000000000000" pitchFamily="2" charset="-78"/>
              </a:rPr>
              <a:t> برنامه اکتساب </a:t>
            </a:r>
            <a:r>
              <a:rPr kumimoji="0" lang="fa-I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anose="00000400000000000000" pitchFamily="2" charset="-78"/>
              </a:rPr>
              <a:t>فناوری‌های</a:t>
            </a:r>
            <a:r>
              <a:rPr kumimoji="0" lang="fa-I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anose="00000400000000000000" pitchFamily="2" charset="-78"/>
              </a:rPr>
              <a:t> نوظهور و بدیع با </a:t>
            </a:r>
            <a:r>
              <a:rPr kumimoji="0" lang="fa-I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anose="00000400000000000000" pitchFamily="2" charset="-78"/>
              </a:rPr>
              <a:t>دانشگاه‌ها</a:t>
            </a:r>
            <a:r>
              <a:rPr kumimoji="0" lang="fa-I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anose="00000400000000000000" pitchFamily="2" charset="-78"/>
              </a:rPr>
              <a:t> و مراکز تحقیقاتی در دو بخش ارزیابی و نظارت</a:t>
            </a: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anose="00000400000000000000" pitchFamily="2" charset="-78"/>
              </a:rPr>
              <a:t> به شرح زير </a:t>
            </a:r>
            <a:r>
              <a:rPr kumimoji="0" lang="fa-I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anose="00000400000000000000" pitchFamily="2" charset="-78"/>
              </a:rPr>
              <a:t>است</a:t>
            </a: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anose="00000400000000000000" pitchFamily="2" charset="-78"/>
              </a:rPr>
              <a:t>: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B Nazanin" panose="00000400000000000000" pitchFamily="2" charset="-78"/>
            </a:endParaRPr>
          </a:p>
          <a:p>
            <a:pPr marL="0" marR="0" lvl="0" indent="0" algn="just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anose="00000400000000000000" pitchFamily="2" charset="-78"/>
              </a:rPr>
              <a:t>ارزيابي: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B Nazanin" panose="00000400000000000000" pitchFamily="2" charset="-78"/>
            </a:endParaRPr>
          </a:p>
          <a:p>
            <a:pPr marL="285750" marR="0" lvl="0" indent="-285750" algn="just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anose="00000400000000000000" pitchFamily="2" charset="-78"/>
              </a:rPr>
              <a:t>ارسال </a:t>
            </a:r>
            <a:r>
              <a:rPr kumimoji="0" lang="fa-I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anose="00000400000000000000" pitchFamily="2" charset="-78"/>
              </a:rPr>
              <a:t>پیشنهادیه</a:t>
            </a:r>
            <a:r>
              <a:rPr kumimoji="0" lang="fa-I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anose="00000400000000000000" pitchFamily="2" charset="-78"/>
              </a:rPr>
              <a:t> در قالب </a:t>
            </a:r>
            <a:r>
              <a:rPr kumimoji="0" lang="fa-I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anose="00000400000000000000" pitchFamily="2" charset="-78"/>
              </a:rPr>
              <a:t>کاربرگ</a:t>
            </a:r>
            <a:r>
              <a:rPr kumimoji="0" lang="fa-I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anose="00000400000000000000" pitchFamily="2" charset="-78"/>
              </a:rPr>
              <a:t> 102 و 708 توسط سازمان‌های عمده ن.م، مراکز تحقیقاتی، </a:t>
            </a:r>
            <a:r>
              <a:rPr kumimoji="0" lang="fa-I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anose="00000400000000000000" pitchFamily="2" charset="-78"/>
              </a:rPr>
              <a:t>پژوهشگاه‌ها</a:t>
            </a:r>
            <a:r>
              <a:rPr kumimoji="0" lang="fa-I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anose="00000400000000000000" pitchFamily="2" charset="-78"/>
              </a:rPr>
              <a:t> و </a:t>
            </a:r>
            <a:r>
              <a:rPr kumimoji="0" lang="fa-I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anose="00000400000000000000" pitchFamily="2" charset="-78"/>
              </a:rPr>
              <a:t>دانشگاه‌های</a:t>
            </a:r>
            <a:r>
              <a:rPr kumimoji="0" lang="fa-I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anose="00000400000000000000" pitchFamily="2" charset="-78"/>
              </a:rPr>
              <a:t> سراسر کشور به مرکز اکتساب حوزه </a:t>
            </a:r>
            <a:r>
              <a:rPr kumimoji="0" lang="fa-I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anose="00000400000000000000" pitchFamily="2" charset="-78"/>
              </a:rPr>
              <a:t>عتف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B Nazanin" panose="00000400000000000000" pitchFamily="2" charset="-78"/>
            </a:endParaRPr>
          </a:p>
          <a:p>
            <a:pPr marL="285750" marR="0" lvl="0" indent="-285750" algn="just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anose="00000400000000000000" pitchFamily="2" charset="-78"/>
              </a:rPr>
              <a:t>ارزیابی اولیه پیشنهادیه در مرکز اکتساب حوزه </a:t>
            </a:r>
            <a:r>
              <a:rPr kumimoji="0" lang="fa-I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anose="00000400000000000000" pitchFamily="2" charset="-78"/>
              </a:rPr>
              <a:t>عتف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B Nazanin" panose="00000400000000000000" pitchFamily="2" charset="-78"/>
            </a:endParaRPr>
          </a:p>
          <a:p>
            <a:pPr marL="285750" marR="0" lvl="0" indent="-285750" algn="just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anose="00000400000000000000" pitchFamily="2" charset="-78"/>
              </a:rPr>
              <a:t>ارسال پیشنهادیه به دبیرخانه شبکه ارزیابان و ناظران جهت ارجاع به سرداور مرتبط، به منظور ارزیابی تخصصی (در صورت تایید مرکز اکتساب در ارزیابی اولیه)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B Nazanin" panose="00000400000000000000" pitchFamily="2" charset="-78"/>
            </a:endParaRPr>
          </a:p>
          <a:p>
            <a:pPr marL="285750" marR="0" lvl="0" indent="-285750" algn="just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anose="00000400000000000000" pitchFamily="2" charset="-78"/>
              </a:rPr>
              <a:t>اعلام نتیجه ارزیابی و معرفی ناظر فنی (در صورت مثبت بودن نتيجه ارزیابی تخصصی) به دبیرخانه شبکه توسط سرداور تخصصي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B Nazanin" panose="00000400000000000000" pitchFamily="2" charset="-78"/>
            </a:endParaRPr>
          </a:p>
          <a:p>
            <a:pPr marL="0" marR="0" lvl="0" indent="0" algn="just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anose="00000400000000000000" pitchFamily="2" charset="-78"/>
              </a:rPr>
              <a:t>نظارت: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B Nazanin" panose="00000400000000000000" pitchFamily="2" charset="-78"/>
            </a:endParaRPr>
          </a:p>
          <a:p>
            <a:pPr marL="285750" marR="0" lvl="0" indent="-285750" algn="just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anose="00000400000000000000" pitchFamily="2" charset="-78"/>
              </a:rPr>
              <a:t> ارائه گزارش پیشرفت هر مرحله از طرح، توسط سازمان یا بخش ملّی به </a:t>
            </a:r>
            <a:r>
              <a:rPr kumimoji="0" lang="fa-I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anose="00000400000000000000" pitchFamily="2" charset="-78"/>
              </a:rPr>
              <a:t>مركز</a:t>
            </a:r>
            <a:r>
              <a:rPr kumimoji="0" lang="fa-I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anose="00000400000000000000" pitchFamily="2" charset="-78"/>
              </a:rPr>
              <a:t> </a:t>
            </a:r>
            <a:r>
              <a:rPr kumimoji="0" lang="fa-I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anose="00000400000000000000" pitchFamily="2" charset="-78"/>
              </a:rPr>
              <a:t>اكتساب</a:t>
            </a:r>
            <a:r>
              <a:rPr kumimoji="0" lang="fa-I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anose="00000400000000000000" pitchFamily="2" charset="-78"/>
              </a:rPr>
              <a:t> حوزه </a:t>
            </a:r>
            <a:r>
              <a:rPr kumimoji="0" lang="fa-I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anose="00000400000000000000" pitchFamily="2" charset="-78"/>
              </a:rPr>
              <a:t>عتف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B Nazanin" panose="00000400000000000000" pitchFamily="2" charset="-78"/>
            </a:endParaRPr>
          </a:p>
          <a:p>
            <a:pPr marL="285750" marR="0" lvl="0" indent="-285750" algn="just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anose="00000400000000000000" pitchFamily="2" charset="-78"/>
              </a:rPr>
              <a:t>ارسال گزارش پیشرفت هر مرحله از طرح، توسط مركز اكتساب به دبیرخانه شبکه جهت ارجاع به ناظر فني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B Nazanin" panose="00000400000000000000" pitchFamily="2" charset="-78"/>
            </a:endParaRPr>
          </a:p>
          <a:p>
            <a:pPr marL="285750" marR="0" lvl="0" indent="-285750" algn="just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anose="00000400000000000000" pitchFamily="2" charset="-78"/>
              </a:rPr>
              <a:t>آزادسازی اعتبارات پروژه توسط </a:t>
            </a:r>
            <a:r>
              <a:rPr kumimoji="0" lang="fa-I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anose="00000400000000000000" pitchFamily="2" charset="-78"/>
              </a:rPr>
              <a:t>مركز</a:t>
            </a:r>
            <a:r>
              <a:rPr kumimoji="0" lang="fa-I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anose="00000400000000000000" pitchFamily="2" charset="-78"/>
              </a:rPr>
              <a:t> </a:t>
            </a:r>
            <a:r>
              <a:rPr kumimoji="0" lang="fa-I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anose="00000400000000000000" pitchFamily="2" charset="-78"/>
              </a:rPr>
              <a:t>اكتساب</a:t>
            </a:r>
            <a:r>
              <a:rPr kumimoji="0" lang="fa-I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anose="00000400000000000000" pitchFamily="2" charset="-78"/>
              </a:rPr>
              <a:t> حوزه </a:t>
            </a:r>
            <a:r>
              <a:rPr kumimoji="0" lang="fa-I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anose="00000400000000000000" pitchFamily="2" charset="-78"/>
              </a:rPr>
              <a:t>عتف</a:t>
            </a:r>
            <a:r>
              <a:rPr kumimoji="0" lang="fa-I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anose="00000400000000000000" pitchFamily="2" charset="-78"/>
              </a:rPr>
              <a:t>(در صورت تأیید ناظر فنی)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B Nazanin" panose="00000400000000000000" pitchFamily="2" charset="-78"/>
            </a:endParaRPr>
          </a:p>
          <a:p>
            <a:pPr marL="285750" marR="0" lvl="0" indent="-285750" algn="just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anose="00000400000000000000" pitchFamily="2" charset="-78"/>
              </a:rPr>
              <a:t>نظر تخصصي ناظر فني مبني بر تعيين تكليف طرح (جاري، خاتمه و مختومه)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B Nazanin" panose="00000400000000000000" pitchFamily="2" charset="-78"/>
            </a:endParaRPr>
          </a:p>
          <a:p>
            <a:pPr marL="285750" marR="0" lvl="0" indent="-285750" algn="just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anose="00000400000000000000" pitchFamily="2" charset="-78"/>
              </a:rPr>
              <a:t>اعلام مختومگی طرح در صورت عدم تایید نتایج اجرای طرح توسط ناظر فنی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B Nazanin" panose="00000400000000000000" pitchFamily="2" charset="-78"/>
            </a:endParaRPr>
          </a:p>
          <a:p>
            <a:pPr marL="285750" marR="0" lvl="0" indent="-285750" algn="just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anose="00000400000000000000" pitchFamily="2" charset="-78"/>
              </a:rPr>
              <a:t>تکمیل فرآیند خاتمه‌یافتگی طرح در صورت تایید گزارش پیشرفت 100 درصدی توسط ناظر فني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B Nazanin" panose="00000400000000000000" pitchFamily="2" charset="-78"/>
            </a:endParaRP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DD173B6-2EFA-4D27-B03B-490B32A5E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1343" y="6537491"/>
            <a:ext cx="2743200" cy="365125"/>
          </a:xfrm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602C93-2BF3-49DC-AB42-E321F8F4FA53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fa-I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4926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8F6214-60E2-4712-9536-7B44FB92B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602C93-2BF3-49DC-AB42-E321F8F4FA53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fa-I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C14796-71B7-4E94-88E3-1FC76C2A0F7C}"/>
              </a:ext>
            </a:extLst>
          </p:cNvPr>
          <p:cNvSpPr txBox="1"/>
          <p:nvPr/>
        </p:nvSpPr>
        <p:spPr>
          <a:xfrm>
            <a:off x="1932350" y="997900"/>
            <a:ext cx="8327300" cy="757130"/>
          </a:xfrm>
          <a:prstGeom prst="rect">
            <a:avLst/>
          </a:prstGeom>
          <a:gradFill flip="none" rotWithShape="1">
            <a:gsLst>
              <a:gs pos="100000">
                <a:srgbClr val="F2F7FB"/>
              </a:gs>
              <a:gs pos="0">
                <a:srgbClr val="F2F7FB"/>
              </a:gs>
              <a:gs pos="60000">
                <a:srgbClr val="BED9EE"/>
              </a:gs>
              <a:gs pos="40000">
                <a:srgbClr val="BED9EE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fa-IR"/>
            </a:defPPr>
            <a:lvl1pPr marR="0" lvl="0" indent="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Titr" panose="00000700000000000000" pitchFamily="2" charset="-78"/>
              </a:defRPr>
            </a:lvl1pPr>
          </a:lstStyle>
          <a:p>
            <a:r>
              <a:rPr lang="fa-IR" dirty="0"/>
              <a:t>الزامات برنامه راهبری و حمایت از قراردادهای اکتساب </a:t>
            </a:r>
            <a:r>
              <a:rPr lang="fa-IR" dirty="0" err="1"/>
              <a:t>فناوری‌های</a:t>
            </a:r>
            <a:r>
              <a:rPr lang="fa-IR" dirty="0"/>
              <a:t> نوظهور و بدیع</a:t>
            </a:r>
          </a:p>
          <a:p>
            <a:r>
              <a:rPr lang="fa-IR" dirty="0"/>
              <a:t>با </a:t>
            </a:r>
            <a:r>
              <a:rPr lang="fa-IR" dirty="0" err="1"/>
              <a:t>دانشگاه‌ها</a:t>
            </a:r>
            <a:r>
              <a:rPr lang="fa-IR" dirty="0"/>
              <a:t> </a:t>
            </a:r>
            <a:r>
              <a:rPr lang="fa-IR" dirty="0" err="1"/>
              <a:t>ومراکز</a:t>
            </a:r>
            <a:r>
              <a:rPr lang="fa-IR" dirty="0"/>
              <a:t> تحقیقاتی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D1FB7E-1021-4F63-910C-491FD4303FD7}"/>
              </a:ext>
            </a:extLst>
          </p:cNvPr>
          <p:cNvSpPr/>
          <p:nvPr/>
        </p:nvSpPr>
        <p:spPr>
          <a:xfrm>
            <a:off x="261258" y="1853002"/>
            <a:ext cx="11593285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anose="00000400000000000000" pitchFamily="2" charset="-78"/>
              </a:rPr>
              <a:t>الزامات انعقاد قرارداد اکتساب </a:t>
            </a:r>
            <a:r>
              <a:rPr kumimoji="0" lang="fa-I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anose="00000400000000000000" pitchFamily="2" charset="-78"/>
              </a:rPr>
              <a:t>فناوری‌های</a:t>
            </a:r>
            <a:r>
              <a:rPr kumimoji="0" lang="fa-I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anose="00000400000000000000" pitchFamily="2" charset="-78"/>
              </a:rPr>
              <a:t> نوظهور و بدیع با </a:t>
            </a:r>
            <a:r>
              <a:rPr kumimoji="0" lang="fa-I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anose="00000400000000000000" pitchFamily="2" charset="-78"/>
              </a:rPr>
              <a:t>دانشگاه‌ها</a:t>
            </a:r>
            <a:r>
              <a:rPr kumimoji="0" lang="fa-I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anose="00000400000000000000" pitchFamily="2" charset="-78"/>
              </a:rPr>
              <a:t> و مراکز تحقیقاتی به شرح ذیل است:</a:t>
            </a:r>
          </a:p>
          <a:p>
            <a:pPr marL="285750" indent="-285750" algn="just" rtl="1">
              <a:lnSpc>
                <a:spcPct val="150000"/>
              </a:lnSpc>
              <a:buFontTx/>
              <a:buChar char="-"/>
              <a:defRPr/>
            </a:pPr>
            <a:r>
              <a:rPr kumimoji="0" lang="fa-I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anose="00000400000000000000" pitchFamily="2" charset="-78"/>
              </a:rPr>
              <a:t>30 میلیارد ریال سقف مبلغ قرارداد فقط به صورت ریالی اعلام گردد</a:t>
            </a:r>
          </a:p>
          <a:p>
            <a:pPr marL="285750" marR="0" lvl="0" indent="-285750" algn="just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a-I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anose="00000400000000000000" pitchFamily="2" charset="-78"/>
              </a:rPr>
              <a:t>اعضا هیئت علمی </a:t>
            </a:r>
            <a:r>
              <a:rPr kumimoji="0" lang="fa-I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anose="00000400000000000000" pitchFamily="2" charset="-78"/>
              </a:rPr>
              <a:t>دانشگاه‌ها</a:t>
            </a:r>
            <a:r>
              <a:rPr kumimoji="0" lang="fa-I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anose="00000400000000000000" pitchFamily="2" charset="-78"/>
              </a:rPr>
              <a:t> یا مراکز تحقیقاتی بخش ملّی بودن مجری</a:t>
            </a:r>
          </a:p>
          <a:p>
            <a:pPr marL="285750" marR="0" lvl="0" indent="-285750" algn="just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a-I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anose="00000400000000000000" pitchFamily="2" charset="-78"/>
              </a:rPr>
              <a:t>عدم انعقاد همزمان دو یا چند قرارداد اکتساب فناوری نوظهور و بدیع</a:t>
            </a:r>
          </a:p>
          <a:p>
            <a:pPr marL="285750" marR="0" lvl="0" indent="-285750" algn="just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a-I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anose="00000400000000000000" pitchFamily="2" charset="-78"/>
              </a:rPr>
              <a:t>36ماه حداکثر زمان اجرای قرارداد</a:t>
            </a:r>
          </a:p>
          <a:p>
            <a:pPr marL="285750" marR="0" lvl="0" indent="-285750" algn="just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a-I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anose="00000400000000000000" pitchFamily="2" charset="-78"/>
              </a:rPr>
              <a:t>اخذ مجوز انعقاد قرارداد اکتساب </a:t>
            </a:r>
            <a:r>
              <a:rPr kumimoji="0" lang="fa-I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anose="00000400000000000000" pitchFamily="2" charset="-78"/>
              </a:rPr>
              <a:t>فناوری‌های</a:t>
            </a:r>
            <a:r>
              <a:rPr kumimoji="0" lang="fa-I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anose="00000400000000000000" pitchFamily="2" charset="-78"/>
              </a:rPr>
              <a:t> بدیع و نوظهور از حوزه </a:t>
            </a:r>
            <a:r>
              <a:rPr kumimoji="0" lang="fa-I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anose="00000400000000000000" pitchFamily="2" charset="-78"/>
              </a:rPr>
              <a:t>عتف</a:t>
            </a:r>
            <a:r>
              <a:rPr kumimoji="0" lang="fa-I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anose="00000400000000000000" pitchFamily="2" charset="-78"/>
              </a:rPr>
              <a:t> موسسه آموزشی و تحقیقاتی صنایع دفاعی</a:t>
            </a:r>
          </a:p>
          <a:p>
            <a:pPr marL="285750" indent="-285750" algn="just" rtl="1">
              <a:lnSpc>
                <a:spcPct val="150000"/>
              </a:lnSpc>
              <a:buFontTx/>
              <a:buChar char="-"/>
              <a:defRPr/>
            </a:pPr>
            <a:r>
              <a:rPr lang="fa-IR" sz="1600" b="1" dirty="0">
                <a:solidFill>
                  <a:prstClr val="black"/>
                </a:solidFill>
                <a:latin typeface="Calibri"/>
                <a:cs typeface="B Nazanin" panose="00000400000000000000" pitchFamily="2" charset="-78"/>
              </a:rPr>
              <a:t>چاپ و امضا قرارداد </a:t>
            </a:r>
            <a:r>
              <a:rPr lang="fa-IR" sz="1600" b="1" dirty="0" err="1">
                <a:solidFill>
                  <a:prstClr val="black"/>
                </a:solidFill>
                <a:latin typeface="Calibri"/>
                <a:cs typeface="B Nazanin" panose="00000400000000000000" pitchFamily="2" charset="-78"/>
              </a:rPr>
              <a:t>الزاما</a:t>
            </a:r>
            <a:r>
              <a:rPr lang="fa-IR" sz="1600" b="1" dirty="0">
                <a:solidFill>
                  <a:prstClr val="black"/>
                </a:solidFill>
                <a:latin typeface="Calibri"/>
                <a:cs typeface="B Nazanin" panose="00000400000000000000" pitchFamily="2" charset="-78"/>
              </a:rPr>
              <a:t> در 4 نسخه </a:t>
            </a:r>
            <a:endParaRPr kumimoji="0" lang="fa-IR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B Nazanin" panose="00000400000000000000" pitchFamily="2" charset="-78"/>
            </a:endParaRPr>
          </a:p>
          <a:p>
            <a:pPr marL="285750" marR="0" lvl="0" indent="-285750" algn="just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a-I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anose="00000400000000000000" pitchFamily="2" charset="-78"/>
              </a:rPr>
              <a:t>تکراری یا موازی نبودن </a:t>
            </a:r>
            <a:r>
              <a:rPr kumimoji="0" lang="fa-I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anose="00000400000000000000" pitchFamily="2" charset="-78"/>
              </a:rPr>
              <a:t>پیشنهادیه</a:t>
            </a:r>
            <a:r>
              <a:rPr kumimoji="0" lang="fa-I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anose="00000400000000000000" pitchFamily="2" charset="-78"/>
              </a:rPr>
              <a:t> با سابقه پژوهشی کشور</a:t>
            </a:r>
          </a:p>
          <a:p>
            <a:pPr marL="285750" marR="0" lvl="0" indent="-285750" algn="just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a-I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anose="00000400000000000000" pitchFamily="2" charset="-78"/>
              </a:rPr>
              <a:t>متناسب و مورد نیاز نیروهای مسلح بودن </a:t>
            </a:r>
            <a:r>
              <a:rPr kumimoji="0" lang="fa-I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anose="00000400000000000000" pitchFamily="2" charset="-78"/>
              </a:rPr>
              <a:t>پیشنهادیه</a:t>
            </a:r>
            <a:endParaRPr kumimoji="0" lang="fa-IR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B Nazanin" panose="00000400000000000000" pitchFamily="2" charset="-78"/>
            </a:endParaRPr>
          </a:p>
          <a:p>
            <a:pPr marL="285750" marR="0" lvl="0" indent="-285750" algn="just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a-I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anose="00000400000000000000" pitchFamily="2" charset="-78"/>
              </a:rPr>
              <a:t>آزمایشگاه تحقیقاتی مجهز و متناسب با موضوع </a:t>
            </a:r>
            <a:r>
              <a:rPr kumimoji="0" lang="fa-I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anose="00000400000000000000" pitchFamily="2" charset="-78"/>
              </a:rPr>
              <a:t>پیشنهادیه</a:t>
            </a:r>
            <a:endParaRPr kumimoji="0" lang="fa-IR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B Nazanin" panose="00000400000000000000" pitchFamily="2" charset="-78"/>
            </a:endParaRPr>
          </a:p>
          <a:p>
            <a:pPr marL="285750" marR="0" lvl="0" indent="-285750" algn="just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a-I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anose="00000400000000000000" pitchFamily="2" charset="-78"/>
              </a:rPr>
              <a:t>تیم تحقیقاتی توانمند با سابقه پژوهشی متناسب</a:t>
            </a:r>
          </a:p>
          <a:p>
            <a:pPr marL="285750" marR="0" lvl="0" indent="-285750" algn="just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a-I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anose="00000400000000000000" pitchFamily="2" charset="-78"/>
              </a:rPr>
              <a:t>تکمیل دقیق و شفاف فرم های 102 و 708 و ارسال برای بررسی در حوزه </a:t>
            </a:r>
            <a:r>
              <a:rPr kumimoji="0" lang="fa-I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anose="00000400000000000000" pitchFamily="2" charset="-78"/>
              </a:rPr>
              <a:t>عتف</a:t>
            </a:r>
            <a:r>
              <a:rPr kumimoji="0" lang="fa-I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anose="00000400000000000000" pitchFamily="2" charset="-78"/>
              </a:rPr>
              <a:t> موسسه آموزشی و تحقیقاتی صنایع دفاعی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728868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3F5BF-5AA6-4E34-805B-8176A485058C}" type="slidenum">
              <a:rPr lang="fa-IR" smtClean="0"/>
              <a:t>24</a:t>
            </a:fld>
            <a:endParaRPr lang="fa-I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564" y="216131"/>
            <a:ext cx="4543024" cy="64217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5376" y="216130"/>
            <a:ext cx="4548760" cy="642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261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108481-0709-2E81-7B7F-0B72DD286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3F5BF-5AA6-4E34-805B-8176A485058C}" type="slidenum">
              <a:rPr lang="fa-IR" smtClean="0"/>
              <a:t>3</a:t>
            </a:fld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2" t="27101" r="21256" b="17818"/>
          <a:stretch/>
        </p:blipFill>
        <p:spPr>
          <a:xfrm>
            <a:off x="7120128" y="919802"/>
            <a:ext cx="4114800" cy="571810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D10A7EF-D622-18A8-141C-A9ADF882003E}"/>
              </a:ext>
            </a:extLst>
          </p:cNvPr>
          <p:cNvSpPr txBox="1">
            <a:spLocks/>
          </p:cNvSpPr>
          <p:nvPr/>
        </p:nvSpPr>
        <p:spPr>
          <a:xfrm>
            <a:off x="1086644" y="224444"/>
            <a:ext cx="10018713" cy="7481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50000"/>
              </a:lnSpc>
            </a:pPr>
            <a:r>
              <a:rPr lang="fa-IR" sz="2400" dirty="0">
                <a:cs typeface="B Titr" panose="00000700000000000000" pitchFamily="2" charset="-78"/>
              </a:rPr>
              <a:t>هدف گذاری برنامه تحولی همکاری های علمی دانشگاه صنعتی خواجه نصیر الدین طوسی</a:t>
            </a:r>
            <a:endParaRPr lang="fa-IR" sz="1800" dirty="0">
              <a:cs typeface="B Titr" panose="000007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1" t="19879" r="27502" b="74332"/>
          <a:stretch/>
        </p:blipFill>
        <p:spPr>
          <a:xfrm>
            <a:off x="685798" y="1521461"/>
            <a:ext cx="6149939" cy="115506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D10A7EF-D622-18A8-141C-A9ADF882003E}"/>
              </a:ext>
            </a:extLst>
          </p:cNvPr>
          <p:cNvSpPr txBox="1">
            <a:spLocks/>
          </p:cNvSpPr>
          <p:nvPr/>
        </p:nvSpPr>
        <p:spPr>
          <a:xfrm>
            <a:off x="842007" y="3056062"/>
            <a:ext cx="5837522" cy="24691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50000"/>
              </a:lnSpc>
            </a:pPr>
            <a:r>
              <a:rPr lang="fa-IR" sz="4200" dirty="0">
                <a:cs typeface="B Titr" panose="00000700000000000000" pitchFamily="2" charset="-78"/>
              </a:rPr>
              <a:t>هدف طرح جهاد علمی:</a:t>
            </a:r>
          </a:p>
          <a:p>
            <a:pPr algn="ctr" rtl="1">
              <a:lnSpc>
                <a:spcPct val="150000"/>
              </a:lnSpc>
            </a:pPr>
            <a:r>
              <a:rPr lang="fa-IR" sz="4200" dirty="0">
                <a:cs typeface="B Titr" panose="00000700000000000000" pitchFamily="2" charset="-78"/>
              </a:rPr>
              <a:t>تجمیع منابع + تجمیع مسائل</a:t>
            </a:r>
          </a:p>
        </p:txBody>
      </p:sp>
    </p:spTree>
    <p:extLst>
      <p:ext uri="{BB962C8B-B14F-4D97-AF65-F5344CB8AC3E}">
        <p14:creationId xmlns:p14="http://schemas.microsoft.com/office/powerpoint/2010/main" val="85729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3F5BF-5AA6-4E34-805B-8176A485058C}" type="slidenum">
              <a:rPr lang="fa-IR" smtClean="0"/>
              <a:t>4</a:t>
            </a:fld>
            <a:endParaRPr lang="fa-IR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5EC653F-145C-BE1D-16C0-717FC1B54701}"/>
              </a:ext>
            </a:extLst>
          </p:cNvPr>
          <p:cNvSpPr txBox="1">
            <a:spLocks/>
          </p:cNvSpPr>
          <p:nvPr/>
        </p:nvSpPr>
        <p:spPr>
          <a:xfrm>
            <a:off x="1094956" y="906086"/>
            <a:ext cx="10018713" cy="54697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200000"/>
              </a:lnSpc>
            </a:pPr>
            <a:r>
              <a:rPr lang="fa-IR" sz="2400" dirty="0">
                <a:cs typeface="B Titr" panose="00000700000000000000" pitchFamily="2" charset="-78"/>
              </a:rPr>
              <a:t>صندوق پژوهش و فناوری صنعت دفاعی (دکتر پاشاخانلو)</a:t>
            </a:r>
          </a:p>
          <a:p>
            <a:pPr algn="ctr" rtl="1">
              <a:lnSpc>
                <a:spcPct val="200000"/>
              </a:lnSpc>
            </a:pPr>
            <a:r>
              <a:rPr lang="fa-IR" sz="2400" dirty="0">
                <a:cs typeface="B Titr" panose="00000700000000000000" pitchFamily="2" charset="-78"/>
              </a:rPr>
              <a:t>دفتر علوم بنیادی (دکتر محمدی)</a:t>
            </a:r>
          </a:p>
          <a:p>
            <a:pPr algn="ctr" rtl="1">
              <a:lnSpc>
                <a:spcPct val="200000"/>
              </a:lnSpc>
            </a:pPr>
            <a:r>
              <a:rPr lang="fa-IR" sz="2400" dirty="0">
                <a:cs typeface="B Titr" panose="00000700000000000000" pitchFamily="2" charset="-78"/>
              </a:rPr>
              <a:t>دفتر امور بین المللی (دکتر فهیم)</a:t>
            </a:r>
          </a:p>
          <a:p>
            <a:pPr algn="ctr" rtl="1">
              <a:lnSpc>
                <a:spcPct val="200000"/>
              </a:lnSpc>
            </a:pPr>
            <a:r>
              <a:rPr lang="fa-IR" sz="2400" dirty="0">
                <a:cs typeface="B Titr" panose="00000700000000000000" pitchFamily="2" charset="-78"/>
              </a:rPr>
              <a:t>دبیرخانه تعاملات ملی طرح جهاد علمی (خانم دکتر محمدیان)</a:t>
            </a:r>
          </a:p>
          <a:p>
            <a:pPr algn="ctr" rtl="1">
              <a:lnSpc>
                <a:spcPct val="200000"/>
              </a:lnSpc>
            </a:pPr>
            <a:r>
              <a:rPr lang="fa-IR" sz="2400" dirty="0">
                <a:cs typeface="B Titr" panose="00000700000000000000" pitchFamily="2" charset="-78"/>
              </a:rPr>
              <a:t>دفاتر شهید فهمیده (آقای بهرامی) 12 منطقه 18 دفتر</a:t>
            </a:r>
          </a:p>
          <a:p>
            <a:pPr algn="ctr" rtl="1">
              <a:lnSpc>
                <a:spcPct val="200000"/>
              </a:lnSpc>
            </a:pPr>
            <a:r>
              <a:rPr lang="fa-IR" sz="2400" dirty="0">
                <a:cs typeface="B Titr" panose="00000700000000000000" pitchFamily="2" charset="-78"/>
              </a:rPr>
              <a:t>دفتر تعاملات تهران (آقای شاکری)</a:t>
            </a:r>
          </a:p>
          <a:p>
            <a:pPr algn="ctr" rtl="1">
              <a:lnSpc>
                <a:spcPct val="200000"/>
              </a:lnSpc>
            </a:pPr>
            <a:r>
              <a:rPr lang="fa-IR" sz="2400" dirty="0">
                <a:cs typeface="B Titr" panose="00000700000000000000" pitchFamily="2" charset="-78"/>
              </a:rPr>
              <a:t>دفتر اکتساب فناوری - بدیع و نوظهور و گاوگاهی  (دکتر ملکی)</a:t>
            </a:r>
          </a:p>
        </p:txBody>
      </p:sp>
      <p:pic>
        <p:nvPicPr>
          <p:cNvPr id="5" name="Picture 2" descr="https://www.inif.ir/documents/96658/1231889/23+%281%29.jpg/12fe37e9-70a6-9313-a3ad-564ca98dfc98?t=166036467900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21" y="1978428"/>
            <a:ext cx="1537750" cy="1757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موسسه آموزشی و تحقیقاتی صنایع دفاع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1" y="158459"/>
            <a:ext cx="1674371" cy="181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13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3F5BF-5AA6-4E34-805B-8176A485058C}" type="slidenum">
              <a:rPr lang="fa-IR" smtClean="0"/>
              <a:t>5</a:t>
            </a:fld>
            <a:endParaRPr lang="fa-IR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8949667"/>
              </p:ext>
            </p:extLst>
          </p:nvPr>
        </p:nvGraphicFramePr>
        <p:xfrm>
          <a:off x="313391" y="162386"/>
          <a:ext cx="10997737" cy="6535901"/>
        </p:xfrm>
        <a:graphic>
          <a:graphicData uri="http://schemas.openxmlformats.org/drawingml/2006/table">
            <a:tbl>
              <a:tblPr rtl="1" firstRow="1" firstCol="1" bandRow="1"/>
              <a:tblGrid>
                <a:gridCol w="3253693">
                  <a:extLst>
                    <a:ext uri="{9D8B030D-6E8A-4147-A177-3AD203B41FA5}">
                      <a16:colId xmlns:a16="http://schemas.microsoft.com/office/drawing/2014/main" val="4011449179"/>
                    </a:ext>
                  </a:extLst>
                </a:gridCol>
                <a:gridCol w="2341906">
                  <a:extLst>
                    <a:ext uri="{9D8B030D-6E8A-4147-A177-3AD203B41FA5}">
                      <a16:colId xmlns:a16="http://schemas.microsoft.com/office/drawing/2014/main" val="632781057"/>
                    </a:ext>
                  </a:extLst>
                </a:gridCol>
                <a:gridCol w="3240831">
                  <a:extLst>
                    <a:ext uri="{9D8B030D-6E8A-4147-A177-3AD203B41FA5}">
                      <a16:colId xmlns:a16="http://schemas.microsoft.com/office/drawing/2014/main" val="2207601413"/>
                    </a:ext>
                  </a:extLst>
                </a:gridCol>
                <a:gridCol w="2161307">
                  <a:extLst>
                    <a:ext uri="{9D8B030D-6E8A-4147-A177-3AD203B41FA5}">
                      <a16:colId xmlns:a16="http://schemas.microsoft.com/office/drawing/2014/main" val="791276854"/>
                    </a:ext>
                  </a:extLst>
                </a:gridCol>
              </a:tblGrid>
              <a:tr h="147618"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توافقنامه ستاد کل (طرح جهاد علمی)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تفاهم نامه معاونت علمی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3406976"/>
                  </a:ext>
                </a:extLst>
              </a:tr>
              <a:tr h="136949"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مسئولیت کل طرح: ارتباط با صنعت (دکتر علیصادقی)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مسئولیت کل طرح: امور توسعه پژوهش (دکتر محبی)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1817687"/>
                  </a:ext>
                </a:extLst>
              </a:tr>
              <a:tr h="126519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محور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مسئول اجرا و پیگیری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محور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مسئول اجرا و پیگیری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6891332"/>
                  </a:ext>
                </a:extLst>
              </a:tr>
              <a:tr h="253036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بازدیدهای بین المللی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مدیریت امور بین الملل دانشگاه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مرجعیت علمی </a:t>
                      </a: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حمایت از مقالات منتشر شد ه در مجلات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مدیریت امور توسعه پژوهش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9595887"/>
                  </a:ext>
                </a:extLst>
              </a:tr>
              <a:tr h="253036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دوره‌های آموزشی علوم و فناوری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مرجعیت علمی </a:t>
                      </a: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حمایت از پژوهشگران پسا دکتری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5069776"/>
                  </a:ext>
                </a:extLst>
              </a:tr>
              <a:tr h="379555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حمایت از پایان‌نامه ارشد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مدیریت امور توسعه پژوهش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زیست بوم فناوری </a:t>
                      </a: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حمایت از راه اندازی و تجهیز آزمایشگاه عضو شبکه آزمایشگاهی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8632395"/>
                  </a:ext>
                </a:extLst>
              </a:tr>
              <a:tr h="17274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حمایت از رساله دکتری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زیست بوم فناوری </a:t>
                      </a: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حمایت از پروژه‌های پژوهشی دانشگاه با صنایع و شرکت‌های بزرگ از محل اعتبار مالیاتی ماده 11قانون جهش تولید دانش بنیان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مدیریت ارتباط با صنعت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770847"/>
                  </a:ext>
                </a:extLst>
              </a:tr>
              <a:tr h="17274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حمایت از پژوهش پسا دکتری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2886513"/>
                  </a:ext>
                </a:extLst>
              </a:tr>
              <a:tr h="253036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حمایت از تجهیز آزمایشگاه‌های تحقیقاتی مشترک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3286871"/>
                  </a:ext>
                </a:extLst>
              </a:tr>
              <a:tr h="379555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حمایت از ایجاد مرکز تحقیقاتی و نوآوری تخصصی مشترک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مدیریت امور توسعه پژوهش - معاونت فناوری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زیست بوم فناوری </a:t>
                      </a: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حمایت از پروژه‌های توسعه فناوری (محصول/خدمات بار اول)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معاونت فناوری و نوآوری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0387202"/>
                  </a:ext>
                </a:extLst>
              </a:tr>
              <a:tr h="17274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حمایت از فرصت مطالعاتی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مدیریت ارتباط با صنعت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زیست بوم فناوری </a:t>
                      </a: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حمایت از تدوین برنامه و پیاده سازی ماده 5 قانون جهش تولید دانش بنیان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6457794"/>
                  </a:ext>
                </a:extLst>
              </a:tr>
              <a:tr h="20681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حمایت از اکتساب فناوری‌های نوظهور و بدیع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3351317"/>
                  </a:ext>
                </a:extLst>
              </a:tr>
              <a:tr h="379555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حمایت از قراردادهای امکان‌سنجی اکتساب فناوری‌های نوظهور و بدیع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زیست بوم کارآفرینی و اقتصاد دانش بنیان </a:t>
                      </a:r>
                      <a:r>
                        <a:rPr lang="ar-S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ar-S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حمایت از پروژه‌های تجاری سازی محصولات دانش بنیان و فناورانه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6321137"/>
                  </a:ext>
                </a:extLst>
              </a:tr>
              <a:tr h="379555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حمایت از همایش و کنفرانس ملی و بین المللی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اداره کتابخانه مرکزی و </a:t>
                      </a:r>
                      <a:r>
                        <a:rPr lang="fa-I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مرکز اسناد علمی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زیست بوم کارآفرینی و اقتصاد دانش بنیان </a:t>
                      </a: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حمایت از صادرات محصولات دانش بنیان و فناورانه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5750596"/>
                  </a:ext>
                </a:extLst>
              </a:tr>
              <a:tr h="632591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حمایت از رویدادهای مسأله محور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معاونت فناوری و نوآوری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اشتغال‌پذیری دانشجویان، فارغ التحصیلان و حمایت از نخبگان </a:t>
                      </a: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حمایت از برگزاری بوت کمپ‌های تخصصی و تولید محتوای مرتبط با اشتغال‌پذیری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معاونت فناوری و نوآوری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670335"/>
                  </a:ext>
                </a:extLst>
              </a:tr>
              <a:tr h="17274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حمایت از تجاری‌سازی فناوری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اشتغال‌پذیری دانشجویان، فارغ التحصیلان و حمایت از نخبگان </a:t>
                      </a: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تسهیل و حمایت از برخورداری دانشجویان، پژوهشگران واعضای هیات علمی از برنامه‌های حمایتی بنیاد ملی نخبگان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؟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6790417"/>
                  </a:ext>
                </a:extLst>
              </a:tr>
              <a:tr h="586366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حمایت از هسته‌های نخبگانی یا نوآفرین فناورانه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6519972"/>
                  </a:ext>
                </a:extLst>
              </a:tr>
              <a:tr h="759108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حمایت از اکتساب فناوری‌های نوظهور و بدیع با شرکت‌های دانش بنیان مستقر در مرکز رشد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اشتغال‌پذیری دانشجویان، فارغ التحصیلان و حمایت از نخبگان </a:t>
                      </a: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تسهیل بهره‌برداری از برنامه بازگشت متخصصین برای جذب فناور، پژوهشگر و عضو هیات علمی در دانشگاه و زیست بوم کارآفرینی پیرامون آن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؟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7522594"/>
                  </a:ext>
                </a:extLst>
              </a:tr>
              <a:tr h="632591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حمایت از قراردادهای امکان‌سنجی اکتساب فناوری‌های نوظهور و بدیع با شرکت‌های دانش بنیان مستقر در مرکز رشد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اشتغال‌پذیری دانشجویان، فارغ التحصیلان و حمایت از نخبگان </a:t>
                      </a: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تسهیل و حمایت از جذب نخبگان به عنوان عضو هیات علمی دانشگاه در چارچوب طرح‌های بنیاد ملی نخبگان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؟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80759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4452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3F5BF-5AA6-4E34-805B-8176A485058C}" type="slidenum">
              <a:rPr lang="fa-IR" smtClean="0">
                <a:cs typeface="2  Nazanin" panose="00000400000000000000" pitchFamily="2" charset="-78"/>
              </a:rPr>
              <a:t>6</a:t>
            </a:fld>
            <a:endParaRPr lang="fa-IR">
              <a:cs typeface="2  Nazanin" panose="00000400000000000000" pitchFamily="2" charset="-78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286245"/>
              </p:ext>
            </p:extLst>
          </p:nvPr>
        </p:nvGraphicFramePr>
        <p:xfrm>
          <a:off x="313391" y="162386"/>
          <a:ext cx="10997737" cy="6535901"/>
        </p:xfrm>
        <a:graphic>
          <a:graphicData uri="http://schemas.openxmlformats.org/drawingml/2006/table">
            <a:tbl>
              <a:tblPr rtl="1" firstRow="1" firstCol="1" bandRow="1"/>
              <a:tblGrid>
                <a:gridCol w="3253693">
                  <a:extLst>
                    <a:ext uri="{9D8B030D-6E8A-4147-A177-3AD203B41FA5}">
                      <a16:colId xmlns:a16="http://schemas.microsoft.com/office/drawing/2014/main" val="4011449179"/>
                    </a:ext>
                  </a:extLst>
                </a:gridCol>
                <a:gridCol w="2341906">
                  <a:extLst>
                    <a:ext uri="{9D8B030D-6E8A-4147-A177-3AD203B41FA5}">
                      <a16:colId xmlns:a16="http://schemas.microsoft.com/office/drawing/2014/main" val="632781057"/>
                    </a:ext>
                  </a:extLst>
                </a:gridCol>
                <a:gridCol w="3240831">
                  <a:extLst>
                    <a:ext uri="{9D8B030D-6E8A-4147-A177-3AD203B41FA5}">
                      <a16:colId xmlns:a16="http://schemas.microsoft.com/office/drawing/2014/main" val="2207601413"/>
                    </a:ext>
                  </a:extLst>
                </a:gridCol>
                <a:gridCol w="2161307">
                  <a:extLst>
                    <a:ext uri="{9D8B030D-6E8A-4147-A177-3AD203B41FA5}">
                      <a16:colId xmlns:a16="http://schemas.microsoft.com/office/drawing/2014/main" val="791276854"/>
                    </a:ext>
                  </a:extLst>
                </a:gridCol>
              </a:tblGrid>
              <a:tr h="147618"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توافقنامه ستاد کل (طرح جهاد علمی)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تفاهم نامه معاونت علمی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3406976"/>
                  </a:ext>
                </a:extLst>
              </a:tr>
              <a:tr h="136949"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مسئولیت کل طرح: ارتباط با صنعت (دکتر علیصادقی)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مسئولیت کل طرح: امور توسعه پژوهش (دکتر محبی)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1817687"/>
                  </a:ext>
                </a:extLst>
              </a:tr>
              <a:tr h="126519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محور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مسئول اجرا و پیگیری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محور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مسئول اجرا و پیگیری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6891332"/>
                  </a:ext>
                </a:extLst>
              </a:tr>
              <a:tr h="253036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بازدیدهای بین المللی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مدیریت امور بین الملل دانشگاه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مرجعیت علمی </a:t>
                      </a: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حمایت از مقالات منتشر شد ه در مجلات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مدیریت امور توسعه پژوهش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9595887"/>
                  </a:ext>
                </a:extLst>
              </a:tr>
              <a:tr h="253036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دوره‌های آموزشی علوم و فناوری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مرجعیت علمی </a:t>
                      </a: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حمایت از پژوهشگران پسا دکتری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5069776"/>
                  </a:ext>
                </a:extLst>
              </a:tr>
              <a:tr h="379555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حمایت از پایان‌نامه ارشد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مدیریت امور توسعه پژوهش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زیست بوم فناوری </a:t>
                      </a: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حمایت از راه اندازی و تجهیز آزمایشگاه عضو شبکه آزمایشگاهی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8632395"/>
                  </a:ext>
                </a:extLst>
              </a:tr>
              <a:tr h="17274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حمایت از رساله دکتری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زیست بوم فناوری </a:t>
                      </a: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حمایت از پروژه‌های پژوهشی دانشگاه با صنایع و شرکت‌های بزرگ از محل اعتبار مالیاتی ماده 11قانون جهش تولید دانش بنیان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مدیریت ارتباط با صنعت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770847"/>
                  </a:ext>
                </a:extLst>
              </a:tr>
              <a:tr h="17274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حمایت از پژوهش پسا دکتری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2886513"/>
                  </a:ext>
                </a:extLst>
              </a:tr>
              <a:tr h="253036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حمایت از تجهیز آزمایشگاه‌های تحقیقاتی مشترک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3286871"/>
                  </a:ext>
                </a:extLst>
              </a:tr>
              <a:tr h="379555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حمایت از ایجاد مرکز تحقیقاتی و نوآوری تخصصی مشترک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مدیریت امور توسعه پژوهش - معاونت فناوری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زیست بوم فناوری </a:t>
                      </a: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حمایت از پروژه‌های توسعه فناوری (محصول/خدمات بار اول)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معاونت فناوری و نوآوری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0387202"/>
                  </a:ext>
                </a:extLst>
              </a:tr>
              <a:tr h="17274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حمایت از فرصت مطالعاتی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مدیریت ارتباط با صنعت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زیست بوم فناوری </a:t>
                      </a: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حمایت از تدوین برنامه و پیاده سازی ماده 5 قانون جهش تولید دانش بنیان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6457794"/>
                  </a:ext>
                </a:extLst>
              </a:tr>
              <a:tr h="20681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حمایت از اکتساب فناوری‌های نوظهور و بدیع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3351317"/>
                  </a:ext>
                </a:extLst>
              </a:tr>
              <a:tr h="379555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حمایت از قراردادهای امکان‌سنجی اکتساب فناوری‌های نوظهور و بدیع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زیست بوم کارآفرینی و اقتصاد دانش بنیان </a:t>
                      </a:r>
                      <a:r>
                        <a:rPr lang="ar-S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ar-S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حمایت از پروژه‌های تجاری سازی محصولات دانش بنیان و فناورانه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6321137"/>
                  </a:ext>
                </a:extLst>
              </a:tr>
              <a:tr h="379555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حمایت از همایش و کنفرانس ملی و بین المللی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اداره کتابخانه مرکزی و </a:t>
                      </a:r>
                      <a:r>
                        <a:rPr lang="fa-I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مرکز اسناد علمی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زیست بوم کارآفرینی و اقتصاد دانش بنیان </a:t>
                      </a: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حمایت از صادرات محصولات دانش بنیان و فناورانه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5750596"/>
                  </a:ext>
                </a:extLst>
              </a:tr>
              <a:tr h="632591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حمایت از رویدادهای مسأله محور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معاونت فناوری و نوآوری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اشتغال‌پذیری دانشجویان، فارغ التحصیلان و حمایت از نخبگان </a:t>
                      </a: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حمایت از برگزاری بوت کمپ‌های تخصصی و تولید محتوای مرتبط با اشتغال‌پذیری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معاونت فناوری و نوآوری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670335"/>
                  </a:ext>
                </a:extLst>
              </a:tr>
              <a:tr h="17274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حمایت از تجاری‌سازی فناوری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اشتغال‌پذیری دانشجویان، فارغ التحصیلان و حمایت از نخبگان </a:t>
                      </a: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تسهیل و حمایت از برخورداری دانشجویان، پژوهشگران واعضای هیات علمی از برنامه‌های حمایتی بنیاد ملی نخبگان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؟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6790417"/>
                  </a:ext>
                </a:extLst>
              </a:tr>
              <a:tr h="586366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حمایت از هسته‌های نخبگانی یا نوآفرین فناورانه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6519972"/>
                  </a:ext>
                </a:extLst>
              </a:tr>
              <a:tr h="759108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حمایت از اکتساب فناوری‌های نوظهور و بدیع با شرکت‌های دانش بنیان مستقر در مرکز رشد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اشتغال‌پذیری دانشجویان، فارغ التحصیلان و حمایت از نخبگان </a:t>
                      </a: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تسهیل بهره‌برداری از برنامه بازگشت متخصصین برای جذب فناور، پژوهشگر و عضو هیات علمی در دانشگاه و زیست بوم کارآفرینی پیرامون آن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؟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7522594"/>
                  </a:ext>
                </a:extLst>
              </a:tr>
              <a:tr h="632591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حمایت از قراردادهای امکان‌سنجی اکتساب فناوری‌های نوظهور و بدیع با شرکت‌های دانش بنیان مستقر در مرکز رشد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اشتغال‌پذیری دانشجویان، فارغ التحصیلان و حمایت از نخبگان </a:t>
                      </a: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تسهیل و حمایت از جذب نخبگان به عنوان عضو هیات علمی دانشگاه در چارچوب طرح‌های بنیاد ملی نخبگان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؟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499" marR="32499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8075921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07571" y="149629"/>
            <a:ext cx="11003557" cy="6558742"/>
          </a:xfrm>
          <a:prstGeom prst="rect">
            <a:avLst/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2  Nazanin" panose="00000400000000000000" pitchFamily="2" charset="-78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A633B9F-C361-4264-BCB7-27541BA2D984}"/>
              </a:ext>
            </a:extLst>
          </p:cNvPr>
          <p:cNvGrpSpPr/>
          <p:nvPr/>
        </p:nvGrpSpPr>
        <p:grpSpPr>
          <a:xfrm>
            <a:off x="2061568" y="1272978"/>
            <a:ext cx="8068864" cy="4878439"/>
            <a:chOff x="1876224" y="1118599"/>
            <a:chExt cx="8068864" cy="4878439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ECA727B-FD2A-4DD8-BCB7-636A011183BC}"/>
                </a:ext>
              </a:extLst>
            </p:cNvPr>
            <p:cNvGrpSpPr/>
            <p:nvPr/>
          </p:nvGrpSpPr>
          <p:grpSpPr>
            <a:xfrm>
              <a:off x="1876224" y="1118599"/>
              <a:ext cx="8068864" cy="4878439"/>
              <a:chOff x="1876224" y="1118600"/>
              <a:chExt cx="5768209" cy="3487462"/>
            </a:xfrm>
          </p:grpSpPr>
          <p:sp>
            <p:nvSpPr>
              <p:cNvPr id="13" name="Google Shape;1268;p42">
                <a:extLst>
                  <a:ext uri="{FF2B5EF4-FFF2-40B4-BE49-F238E27FC236}">
                    <a16:creationId xmlns:a16="http://schemas.microsoft.com/office/drawing/2014/main" id="{06F899DB-ABC3-4EDF-ADC9-4D2F9099E3EC}"/>
                  </a:ext>
                </a:extLst>
              </p:cNvPr>
              <p:cNvSpPr/>
              <p:nvPr/>
            </p:nvSpPr>
            <p:spPr>
              <a:xfrm>
                <a:off x="5255482" y="1820177"/>
                <a:ext cx="61618" cy="165933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858" extrusionOk="0">
                    <a:moveTo>
                      <a:pt x="45" y="0"/>
                    </a:moveTo>
                    <a:cubicBezTo>
                      <a:pt x="22" y="0"/>
                      <a:pt x="1" y="18"/>
                      <a:pt x="11" y="47"/>
                    </a:cubicBezTo>
                    <a:cubicBezTo>
                      <a:pt x="217" y="634"/>
                      <a:pt x="391" y="1230"/>
                      <a:pt x="532" y="1834"/>
                    </a:cubicBezTo>
                    <a:cubicBezTo>
                      <a:pt x="535" y="1850"/>
                      <a:pt x="548" y="1857"/>
                      <a:pt x="563" y="1857"/>
                    </a:cubicBezTo>
                    <a:cubicBezTo>
                      <a:pt x="586" y="1857"/>
                      <a:pt x="611" y="1839"/>
                      <a:pt x="606" y="1809"/>
                    </a:cubicBezTo>
                    <a:cubicBezTo>
                      <a:pt x="466" y="1205"/>
                      <a:pt x="292" y="609"/>
                      <a:pt x="85" y="30"/>
                    </a:cubicBezTo>
                    <a:cubicBezTo>
                      <a:pt x="78" y="9"/>
                      <a:pt x="61" y="0"/>
                      <a:pt x="45" y="0"/>
                    </a:cubicBezTo>
                    <a:close/>
                  </a:path>
                </a:pathLst>
              </a:custGeom>
              <a:solidFill>
                <a:srgbClr val="3D6D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2  Nazanin" panose="00000400000000000000" pitchFamily="2" charset="-78"/>
                </a:endParaRPr>
              </a:p>
            </p:txBody>
          </p:sp>
          <p:grpSp>
            <p:nvGrpSpPr>
              <p:cNvPr id="14" name="Google Shape;1269;p42">
                <a:extLst>
                  <a:ext uri="{FF2B5EF4-FFF2-40B4-BE49-F238E27FC236}">
                    <a16:creationId xmlns:a16="http://schemas.microsoft.com/office/drawing/2014/main" id="{548D963D-ECE7-4B52-A25C-B05C4EE8CCA5}"/>
                  </a:ext>
                </a:extLst>
              </p:cNvPr>
              <p:cNvGrpSpPr/>
              <p:nvPr/>
            </p:nvGrpSpPr>
            <p:grpSpPr>
              <a:xfrm>
                <a:off x="1876224" y="1856092"/>
                <a:ext cx="1937705" cy="1891888"/>
                <a:chOff x="1687924" y="1856092"/>
                <a:chExt cx="1937705" cy="1891888"/>
              </a:xfrm>
            </p:grpSpPr>
            <p:sp>
              <p:nvSpPr>
                <p:cNvPr id="52" name="Google Shape;1270;p42">
                  <a:extLst>
                    <a:ext uri="{FF2B5EF4-FFF2-40B4-BE49-F238E27FC236}">
                      <a16:creationId xmlns:a16="http://schemas.microsoft.com/office/drawing/2014/main" id="{31198842-2154-4A28-AE59-35ABC5348E5B}"/>
                    </a:ext>
                  </a:extLst>
                </p:cNvPr>
                <p:cNvSpPr/>
                <p:nvPr/>
              </p:nvSpPr>
              <p:spPr>
                <a:xfrm>
                  <a:off x="1736059" y="1856092"/>
                  <a:ext cx="1847877" cy="1854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07" h="20766" extrusionOk="0">
                      <a:moveTo>
                        <a:pt x="7893" y="0"/>
                      </a:moveTo>
                      <a:cubicBezTo>
                        <a:pt x="7050" y="0"/>
                        <a:pt x="5810" y="272"/>
                        <a:pt x="5023" y="992"/>
                      </a:cubicBezTo>
                      <a:cubicBezTo>
                        <a:pt x="4519" y="1456"/>
                        <a:pt x="4146" y="2060"/>
                        <a:pt x="3807" y="2655"/>
                      </a:cubicBezTo>
                      <a:cubicBezTo>
                        <a:pt x="2615" y="4724"/>
                        <a:pt x="1581" y="6908"/>
                        <a:pt x="1118" y="9250"/>
                      </a:cubicBezTo>
                      <a:cubicBezTo>
                        <a:pt x="654" y="11592"/>
                        <a:pt x="1" y="13188"/>
                        <a:pt x="1043" y="15340"/>
                      </a:cubicBezTo>
                      <a:cubicBezTo>
                        <a:pt x="1292" y="15844"/>
                        <a:pt x="2227" y="17201"/>
                        <a:pt x="2781" y="17640"/>
                      </a:cubicBezTo>
                      <a:cubicBezTo>
                        <a:pt x="3236" y="18021"/>
                        <a:pt x="3724" y="18360"/>
                        <a:pt x="4229" y="18658"/>
                      </a:cubicBezTo>
                      <a:cubicBezTo>
                        <a:pt x="5710" y="19518"/>
                        <a:pt x="7232" y="20404"/>
                        <a:pt x="8920" y="20685"/>
                      </a:cubicBezTo>
                      <a:cubicBezTo>
                        <a:pt x="9241" y="20738"/>
                        <a:pt x="9571" y="20766"/>
                        <a:pt x="9901" y="20766"/>
                      </a:cubicBezTo>
                      <a:cubicBezTo>
                        <a:pt x="11307" y="20766"/>
                        <a:pt x="12726" y="20268"/>
                        <a:pt x="13571" y="19162"/>
                      </a:cubicBezTo>
                      <a:cubicBezTo>
                        <a:pt x="14009" y="18575"/>
                        <a:pt x="14257" y="17872"/>
                        <a:pt x="14530" y="17185"/>
                      </a:cubicBezTo>
                      <a:cubicBezTo>
                        <a:pt x="15060" y="15811"/>
                        <a:pt x="15680" y="14471"/>
                        <a:pt x="16375" y="13172"/>
                      </a:cubicBezTo>
                      <a:cubicBezTo>
                        <a:pt x="16855" y="12287"/>
                        <a:pt x="17377" y="11410"/>
                        <a:pt x="17584" y="10425"/>
                      </a:cubicBezTo>
                      <a:cubicBezTo>
                        <a:pt x="17807" y="9291"/>
                        <a:pt x="17592" y="8100"/>
                        <a:pt x="17128" y="7049"/>
                      </a:cubicBezTo>
                      <a:cubicBezTo>
                        <a:pt x="16665" y="5990"/>
                        <a:pt x="15970" y="5047"/>
                        <a:pt x="15225" y="4170"/>
                      </a:cubicBezTo>
                      <a:cubicBezTo>
                        <a:pt x="14770" y="3615"/>
                        <a:pt x="14274" y="3086"/>
                        <a:pt x="13736" y="2606"/>
                      </a:cubicBezTo>
                      <a:cubicBezTo>
                        <a:pt x="12247" y="1274"/>
                        <a:pt x="10410" y="388"/>
                        <a:pt x="8440" y="49"/>
                      </a:cubicBezTo>
                      <a:cubicBezTo>
                        <a:pt x="8292" y="17"/>
                        <a:pt x="8105" y="0"/>
                        <a:pt x="789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cs typeface="2  Nazanin" panose="00000400000000000000" pitchFamily="2" charset="-78"/>
                  </a:endParaRPr>
                </a:p>
              </p:txBody>
            </p:sp>
            <p:sp>
              <p:nvSpPr>
                <p:cNvPr id="53" name="Google Shape;1271;p42">
                  <a:extLst>
                    <a:ext uri="{FF2B5EF4-FFF2-40B4-BE49-F238E27FC236}">
                      <a16:creationId xmlns:a16="http://schemas.microsoft.com/office/drawing/2014/main" id="{D9E367D9-EF53-4BE7-86BE-AF4B7D245C09}"/>
                    </a:ext>
                  </a:extLst>
                </p:cNvPr>
                <p:cNvSpPr/>
                <p:nvPr/>
              </p:nvSpPr>
              <p:spPr>
                <a:xfrm>
                  <a:off x="1687924" y="1872165"/>
                  <a:ext cx="1937705" cy="18758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50" h="21004" extrusionOk="0">
                      <a:moveTo>
                        <a:pt x="7538" y="237"/>
                      </a:moveTo>
                      <a:cubicBezTo>
                        <a:pt x="7742" y="237"/>
                        <a:pt x="7944" y="254"/>
                        <a:pt x="8140" y="290"/>
                      </a:cubicBezTo>
                      <a:lnTo>
                        <a:pt x="8140" y="290"/>
                      </a:lnTo>
                      <a:cubicBezTo>
                        <a:pt x="8141" y="291"/>
                        <a:pt x="8142" y="291"/>
                        <a:pt x="8143" y="291"/>
                      </a:cubicBezTo>
                      <a:cubicBezTo>
                        <a:pt x="10062" y="630"/>
                        <a:pt x="11858" y="1482"/>
                        <a:pt x="13330" y="2757"/>
                      </a:cubicBezTo>
                      <a:cubicBezTo>
                        <a:pt x="14803" y="4056"/>
                        <a:pt x="16235" y="5769"/>
                        <a:pt x="16921" y="7630"/>
                      </a:cubicBezTo>
                      <a:cubicBezTo>
                        <a:pt x="17302" y="8665"/>
                        <a:pt x="17418" y="9798"/>
                        <a:pt x="17120" y="10865"/>
                      </a:cubicBezTo>
                      <a:cubicBezTo>
                        <a:pt x="16847" y="11834"/>
                        <a:pt x="16293" y="12702"/>
                        <a:pt x="15829" y="13579"/>
                      </a:cubicBezTo>
                      <a:cubicBezTo>
                        <a:pt x="15374" y="14440"/>
                        <a:pt x="14961" y="15317"/>
                        <a:pt x="14580" y="16219"/>
                      </a:cubicBezTo>
                      <a:cubicBezTo>
                        <a:pt x="14199" y="17121"/>
                        <a:pt x="13926" y="18122"/>
                        <a:pt x="13397" y="18958"/>
                      </a:cubicBezTo>
                      <a:cubicBezTo>
                        <a:pt x="12576" y="20232"/>
                        <a:pt x="11100" y="20780"/>
                        <a:pt x="9640" y="20780"/>
                      </a:cubicBezTo>
                      <a:cubicBezTo>
                        <a:pt x="9288" y="20780"/>
                        <a:pt x="8938" y="20748"/>
                        <a:pt x="8598" y="20687"/>
                      </a:cubicBezTo>
                      <a:cubicBezTo>
                        <a:pt x="6761" y="20356"/>
                        <a:pt x="4932" y="19347"/>
                        <a:pt x="3410" y="18304"/>
                      </a:cubicBezTo>
                      <a:cubicBezTo>
                        <a:pt x="2185" y="17452"/>
                        <a:pt x="1109" y="16202"/>
                        <a:pt x="621" y="14771"/>
                      </a:cubicBezTo>
                      <a:cubicBezTo>
                        <a:pt x="1" y="12992"/>
                        <a:pt x="605" y="11172"/>
                        <a:pt x="969" y="9409"/>
                      </a:cubicBezTo>
                      <a:cubicBezTo>
                        <a:pt x="1440" y="7159"/>
                        <a:pt x="2375" y="5065"/>
                        <a:pt x="3509" y="3079"/>
                      </a:cubicBezTo>
                      <a:cubicBezTo>
                        <a:pt x="4039" y="2153"/>
                        <a:pt x="4601" y="1193"/>
                        <a:pt x="5602" y="705"/>
                      </a:cubicBezTo>
                      <a:cubicBezTo>
                        <a:pt x="6178" y="420"/>
                        <a:pt x="6870" y="237"/>
                        <a:pt x="7538" y="237"/>
                      </a:cubicBezTo>
                      <a:close/>
                      <a:moveTo>
                        <a:pt x="7499" y="1"/>
                      </a:moveTo>
                      <a:cubicBezTo>
                        <a:pt x="6244" y="1"/>
                        <a:pt x="4960" y="599"/>
                        <a:pt x="4196" y="1565"/>
                      </a:cubicBezTo>
                      <a:cubicBezTo>
                        <a:pt x="3501" y="2451"/>
                        <a:pt x="2979" y="3501"/>
                        <a:pt x="2483" y="4503"/>
                      </a:cubicBezTo>
                      <a:cubicBezTo>
                        <a:pt x="2011" y="5438"/>
                        <a:pt x="1606" y="6406"/>
                        <a:pt x="1267" y="7407"/>
                      </a:cubicBezTo>
                      <a:cubicBezTo>
                        <a:pt x="911" y="8466"/>
                        <a:pt x="704" y="9566"/>
                        <a:pt x="464" y="10659"/>
                      </a:cubicBezTo>
                      <a:cubicBezTo>
                        <a:pt x="265" y="11560"/>
                        <a:pt x="67" y="12479"/>
                        <a:pt x="117" y="13406"/>
                      </a:cubicBezTo>
                      <a:cubicBezTo>
                        <a:pt x="199" y="15011"/>
                        <a:pt x="1101" y="16525"/>
                        <a:pt x="2218" y="17642"/>
                      </a:cubicBezTo>
                      <a:cubicBezTo>
                        <a:pt x="2773" y="18205"/>
                        <a:pt x="3476" y="18635"/>
                        <a:pt x="4146" y="19024"/>
                      </a:cubicBezTo>
                      <a:cubicBezTo>
                        <a:pt x="5081" y="19570"/>
                        <a:pt x="6033" y="20108"/>
                        <a:pt x="7042" y="20488"/>
                      </a:cubicBezTo>
                      <a:cubicBezTo>
                        <a:pt x="7886" y="20804"/>
                        <a:pt x="8802" y="21003"/>
                        <a:pt x="9706" y="21003"/>
                      </a:cubicBezTo>
                      <a:cubicBezTo>
                        <a:pt x="10601" y="21003"/>
                        <a:pt x="11485" y="20809"/>
                        <a:pt x="12280" y="20339"/>
                      </a:cubicBezTo>
                      <a:cubicBezTo>
                        <a:pt x="13024" y="19901"/>
                        <a:pt x="13554" y="19255"/>
                        <a:pt x="13910" y="18478"/>
                      </a:cubicBezTo>
                      <a:cubicBezTo>
                        <a:pt x="14406" y="17427"/>
                        <a:pt x="14770" y="16310"/>
                        <a:pt x="15267" y="15251"/>
                      </a:cubicBezTo>
                      <a:cubicBezTo>
                        <a:pt x="16144" y="13356"/>
                        <a:pt x="17650" y="11478"/>
                        <a:pt x="17517" y="9293"/>
                      </a:cubicBezTo>
                      <a:cubicBezTo>
                        <a:pt x="17368" y="6943"/>
                        <a:pt x="15780" y="4900"/>
                        <a:pt x="14208" y="3278"/>
                      </a:cubicBezTo>
                      <a:cubicBezTo>
                        <a:pt x="12602" y="1607"/>
                        <a:pt x="10514" y="493"/>
                        <a:pt x="8244" y="74"/>
                      </a:cubicBezTo>
                      <a:lnTo>
                        <a:pt x="8244" y="74"/>
                      </a:lnTo>
                      <a:cubicBezTo>
                        <a:pt x="8234" y="68"/>
                        <a:pt x="8223" y="63"/>
                        <a:pt x="8209" y="59"/>
                      </a:cubicBezTo>
                      <a:lnTo>
                        <a:pt x="8209" y="59"/>
                      </a:lnTo>
                      <a:lnTo>
                        <a:pt x="8209" y="68"/>
                      </a:lnTo>
                      <a:cubicBezTo>
                        <a:pt x="7976" y="23"/>
                        <a:pt x="7738" y="1"/>
                        <a:pt x="7499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cs typeface="2  Nazanin" panose="00000400000000000000" pitchFamily="2" charset="-78"/>
                  </a:endParaRPr>
                </a:p>
              </p:txBody>
            </p:sp>
          </p:grpSp>
          <p:grpSp>
            <p:nvGrpSpPr>
              <p:cNvPr id="15" name="Google Shape;1274;p42">
                <a:extLst>
                  <a:ext uri="{FF2B5EF4-FFF2-40B4-BE49-F238E27FC236}">
                    <a16:creationId xmlns:a16="http://schemas.microsoft.com/office/drawing/2014/main" id="{C932C644-2441-4B78-9001-B9A44DFC2F6A}"/>
                  </a:ext>
                </a:extLst>
              </p:cNvPr>
              <p:cNvGrpSpPr/>
              <p:nvPr/>
            </p:nvGrpSpPr>
            <p:grpSpPr>
              <a:xfrm>
                <a:off x="3414863" y="1118600"/>
                <a:ext cx="2198099" cy="1637418"/>
                <a:chOff x="3226563" y="1118600"/>
                <a:chExt cx="2198099" cy="1637418"/>
              </a:xfrm>
            </p:grpSpPr>
            <p:sp>
              <p:nvSpPr>
                <p:cNvPr id="50" name="Google Shape;1275;p42">
                  <a:extLst>
                    <a:ext uri="{FF2B5EF4-FFF2-40B4-BE49-F238E27FC236}">
                      <a16:creationId xmlns:a16="http://schemas.microsoft.com/office/drawing/2014/main" id="{4F93261C-3764-4EC1-8925-FB7432045D89}"/>
                    </a:ext>
                  </a:extLst>
                </p:cNvPr>
                <p:cNvSpPr/>
                <p:nvPr/>
              </p:nvSpPr>
              <p:spPr>
                <a:xfrm>
                  <a:off x="3376373" y="1118600"/>
                  <a:ext cx="1980335" cy="15845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53" h="17207" extrusionOk="0">
                      <a:moveTo>
                        <a:pt x="8972" y="0"/>
                      </a:moveTo>
                      <a:cubicBezTo>
                        <a:pt x="7793" y="0"/>
                        <a:pt x="6460" y="236"/>
                        <a:pt x="4858" y="706"/>
                      </a:cubicBezTo>
                      <a:lnTo>
                        <a:pt x="5002" y="669"/>
                      </a:lnTo>
                      <a:lnTo>
                        <a:pt x="5002" y="669"/>
                      </a:lnTo>
                      <a:cubicBezTo>
                        <a:pt x="3645" y="1033"/>
                        <a:pt x="2467" y="1996"/>
                        <a:pt x="1672" y="3205"/>
                      </a:cubicBezTo>
                      <a:cubicBezTo>
                        <a:pt x="861" y="4446"/>
                        <a:pt x="431" y="5919"/>
                        <a:pt x="265" y="7408"/>
                      </a:cubicBezTo>
                      <a:cubicBezTo>
                        <a:pt x="1" y="9816"/>
                        <a:pt x="538" y="12472"/>
                        <a:pt x="2284" y="14077"/>
                      </a:cubicBezTo>
                      <a:cubicBezTo>
                        <a:pt x="3757" y="15409"/>
                        <a:pt x="5668" y="16684"/>
                        <a:pt x="7588" y="16990"/>
                      </a:cubicBezTo>
                      <a:cubicBezTo>
                        <a:pt x="8536" y="17141"/>
                        <a:pt x="9644" y="17206"/>
                        <a:pt x="10730" y="17206"/>
                      </a:cubicBezTo>
                      <a:cubicBezTo>
                        <a:pt x="11065" y="17206"/>
                        <a:pt x="11399" y="17200"/>
                        <a:pt x="11725" y="17188"/>
                      </a:cubicBezTo>
                      <a:cubicBezTo>
                        <a:pt x="14555" y="17081"/>
                        <a:pt x="17228" y="14690"/>
                        <a:pt x="17724" y="13655"/>
                      </a:cubicBezTo>
                      <a:cubicBezTo>
                        <a:pt x="18047" y="12993"/>
                        <a:pt x="18146" y="12240"/>
                        <a:pt x="18187" y="11504"/>
                      </a:cubicBezTo>
                      <a:cubicBezTo>
                        <a:pt x="18353" y="7946"/>
                        <a:pt x="16921" y="4289"/>
                        <a:pt x="14241" y="2080"/>
                      </a:cubicBezTo>
                      <a:cubicBezTo>
                        <a:pt x="12554" y="691"/>
                        <a:pt x="10989" y="0"/>
                        <a:pt x="897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cs typeface="2  Nazanin" panose="00000400000000000000" pitchFamily="2" charset="-78"/>
                  </a:endParaRPr>
                </a:p>
              </p:txBody>
            </p:sp>
            <p:sp>
              <p:nvSpPr>
                <p:cNvPr id="51" name="Google Shape;1276;p42">
                  <a:extLst>
                    <a:ext uri="{FF2B5EF4-FFF2-40B4-BE49-F238E27FC236}">
                      <a16:creationId xmlns:a16="http://schemas.microsoft.com/office/drawing/2014/main" id="{5B8E4704-54D3-423B-8624-BD8EE13A4D5B}"/>
                    </a:ext>
                  </a:extLst>
                </p:cNvPr>
                <p:cNvSpPr/>
                <p:nvPr/>
              </p:nvSpPr>
              <p:spPr>
                <a:xfrm>
                  <a:off x="3226563" y="1118600"/>
                  <a:ext cx="2198099" cy="16374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50" h="17463" extrusionOk="0">
                      <a:moveTo>
                        <a:pt x="9500" y="228"/>
                      </a:moveTo>
                      <a:cubicBezTo>
                        <a:pt x="9872" y="228"/>
                        <a:pt x="10245" y="252"/>
                        <a:pt x="10616" y="304"/>
                      </a:cubicBezTo>
                      <a:cubicBezTo>
                        <a:pt x="12106" y="520"/>
                        <a:pt x="13421" y="1248"/>
                        <a:pt x="14580" y="2191"/>
                      </a:cubicBezTo>
                      <a:cubicBezTo>
                        <a:pt x="17426" y="4483"/>
                        <a:pt x="18849" y="8289"/>
                        <a:pt x="18585" y="11897"/>
                      </a:cubicBezTo>
                      <a:cubicBezTo>
                        <a:pt x="18518" y="12774"/>
                        <a:pt x="18328" y="13618"/>
                        <a:pt x="17757" y="14304"/>
                      </a:cubicBezTo>
                      <a:cubicBezTo>
                        <a:pt x="17277" y="14850"/>
                        <a:pt x="16731" y="15339"/>
                        <a:pt x="16135" y="15752"/>
                      </a:cubicBezTo>
                      <a:cubicBezTo>
                        <a:pt x="15407" y="16257"/>
                        <a:pt x="14613" y="16654"/>
                        <a:pt x="13769" y="16927"/>
                      </a:cubicBezTo>
                      <a:cubicBezTo>
                        <a:pt x="13006" y="17156"/>
                        <a:pt x="12220" y="17205"/>
                        <a:pt x="11435" y="17205"/>
                      </a:cubicBezTo>
                      <a:cubicBezTo>
                        <a:pt x="11283" y="17205"/>
                        <a:pt x="11132" y="17203"/>
                        <a:pt x="10981" y="17200"/>
                      </a:cubicBezTo>
                      <a:cubicBezTo>
                        <a:pt x="9955" y="17192"/>
                        <a:pt x="8912" y="17151"/>
                        <a:pt x="7911" y="16952"/>
                      </a:cubicBezTo>
                      <a:cubicBezTo>
                        <a:pt x="6918" y="16754"/>
                        <a:pt x="5991" y="16323"/>
                        <a:pt x="5131" y="15802"/>
                      </a:cubicBezTo>
                      <a:cubicBezTo>
                        <a:pt x="3484" y="14793"/>
                        <a:pt x="1986" y="13510"/>
                        <a:pt x="1333" y="11648"/>
                      </a:cubicBezTo>
                      <a:cubicBezTo>
                        <a:pt x="1" y="7867"/>
                        <a:pt x="1333" y="2034"/>
                        <a:pt x="5652" y="875"/>
                      </a:cubicBezTo>
                      <a:cubicBezTo>
                        <a:pt x="5664" y="871"/>
                        <a:pt x="5674" y="865"/>
                        <a:pt x="5683" y="859"/>
                      </a:cubicBezTo>
                      <a:lnTo>
                        <a:pt x="5683" y="859"/>
                      </a:lnTo>
                      <a:cubicBezTo>
                        <a:pt x="6920" y="513"/>
                        <a:pt x="8208" y="228"/>
                        <a:pt x="9500" y="228"/>
                      </a:cubicBezTo>
                      <a:close/>
                      <a:moveTo>
                        <a:pt x="9501" y="0"/>
                      </a:moveTo>
                      <a:cubicBezTo>
                        <a:pt x="8100" y="0"/>
                        <a:pt x="6691" y="325"/>
                        <a:pt x="5354" y="710"/>
                      </a:cubicBezTo>
                      <a:cubicBezTo>
                        <a:pt x="5338" y="716"/>
                        <a:pt x="5324" y="724"/>
                        <a:pt x="5314" y="735"/>
                      </a:cubicBezTo>
                      <a:lnTo>
                        <a:pt x="5314" y="735"/>
                      </a:lnTo>
                      <a:cubicBezTo>
                        <a:pt x="1603" y="1931"/>
                        <a:pt x="228" y="6515"/>
                        <a:pt x="712" y="10051"/>
                      </a:cubicBezTo>
                      <a:cubicBezTo>
                        <a:pt x="985" y="12012"/>
                        <a:pt x="1871" y="13585"/>
                        <a:pt x="3393" y="14842"/>
                      </a:cubicBezTo>
                      <a:cubicBezTo>
                        <a:pt x="4982" y="16141"/>
                        <a:pt x="6744" y="17085"/>
                        <a:pt x="8796" y="17308"/>
                      </a:cubicBezTo>
                      <a:cubicBezTo>
                        <a:pt x="9570" y="17396"/>
                        <a:pt x="10362" y="17463"/>
                        <a:pt x="11150" y="17463"/>
                      </a:cubicBezTo>
                      <a:cubicBezTo>
                        <a:pt x="12434" y="17463"/>
                        <a:pt x="13708" y="17286"/>
                        <a:pt x="14878" y="16737"/>
                      </a:cubicBezTo>
                      <a:cubicBezTo>
                        <a:pt x="16144" y="16150"/>
                        <a:pt x="17616" y="15173"/>
                        <a:pt x="18312" y="13915"/>
                      </a:cubicBezTo>
                      <a:cubicBezTo>
                        <a:pt x="18775" y="13088"/>
                        <a:pt x="18841" y="12054"/>
                        <a:pt x="18841" y="11135"/>
                      </a:cubicBezTo>
                      <a:cubicBezTo>
                        <a:pt x="18849" y="10151"/>
                        <a:pt x="18742" y="9166"/>
                        <a:pt x="18510" y="8215"/>
                      </a:cubicBezTo>
                      <a:cubicBezTo>
                        <a:pt x="18088" y="6336"/>
                        <a:pt x="17203" y="4599"/>
                        <a:pt x="15937" y="3151"/>
                      </a:cubicBezTo>
                      <a:cubicBezTo>
                        <a:pt x="14737" y="1810"/>
                        <a:pt x="13115" y="652"/>
                        <a:pt x="11345" y="213"/>
                      </a:cubicBezTo>
                      <a:cubicBezTo>
                        <a:pt x="10736" y="64"/>
                        <a:pt x="10119" y="0"/>
                        <a:pt x="950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cs typeface="2  Nazanin" panose="00000400000000000000" pitchFamily="2" charset="-78"/>
                  </a:endParaRPr>
                </a:p>
              </p:txBody>
            </p:sp>
          </p:grpSp>
          <p:grpSp>
            <p:nvGrpSpPr>
              <p:cNvPr id="16" name="Google Shape;1279;p42">
                <a:extLst>
                  <a:ext uri="{FF2B5EF4-FFF2-40B4-BE49-F238E27FC236}">
                    <a16:creationId xmlns:a16="http://schemas.microsoft.com/office/drawing/2014/main" id="{0906E38B-4B56-4BBA-8307-65E86F3FDAFF}"/>
                  </a:ext>
                </a:extLst>
              </p:cNvPr>
              <p:cNvGrpSpPr/>
              <p:nvPr/>
            </p:nvGrpSpPr>
            <p:grpSpPr>
              <a:xfrm>
                <a:off x="5313712" y="1968650"/>
                <a:ext cx="2330721" cy="1853151"/>
                <a:chOff x="5125412" y="1968650"/>
                <a:chExt cx="2330721" cy="1853151"/>
              </a:xfrm>
            </p:grpSpPr>
            <p:sp>
              <p:nvSpPr>
                <p:cNvPr id="48" name="Google Shape;1280;p42">
                  <a:extLst>
                    <a:ext uri="{FF2B5EF4-FFF2-40B4-BE49-F238E27FC236}">
                      <a16:creationId xmlns:a16="http://schemas.microsoft.com/office/drawing/2014/main" id="{B79EB2B2-C701-4466-AE6E-DA43ED84F8AD}"/>
                    </a:ext>
                  </a:extLst>
                </p:cNvPr>
                <p:cNvSpPr/>
                <p:nvPr/>
              </p:nvSpPr>
              <p:spPr>
                <a:xfrm>
                  <a:off x="5131799" y="2010020"/>
                  <a:ext cx="2206327" cy="18117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2" h="20287" extrusionOk="0">
                      <a:moveTo>
                        <a:pt x="13247" y="2685"/>
                      </a:moveTo>
                      <a:lnTo>
                        <a:pt x="13691" y="3565"/>
                      </a:lnTo>
                      <a:lnTo>
                        <a:pt x="13691" y="3565"/>
                      </a:lnTo>
                      <a:cubicBezTo>
                        <a:pt x="13551" y="3269"/>
                        <a:pt x="13403" y="2975"/>
                        <a:pt x="13247" y="2685"/>
                      </a:cubicBezTo>
                      <a:close/>
                      <a:moveTo>
                        <a:pt x="8694" y="1"/>
                      </a:moveTo>
                      <a:cubicBezTo>
                        <a:pt x="7898" y="1"/>
                        <a:pt x="7091" y="149"/>
                        <a:pt x="6347" y="410"/>
                      </a:cubicBezTo>
                      <a:cubicBezTo>
                        <a:pt x="5445" y="724"/>
                        <a:pt x="4576" y="1196"/>
                        <a:pt x="3906" y="1866"/>
                      </a:cubicBezTo>
                      <a:cubicBezTo>
                        <a:pt x="3417" y="2354"/>
                        <a:pt x="3037" y="2933"/>
                        <a:pt x="2664" y="3513"/>
                      </a:cubicBezTo>
                      <a:cubicBezTo>
                        <a:pt x="2226" y="4199"/>
                        <a:pt x="1796" y="4886"/>
                        <a:pt x="1374" y="5573"/>
                      </a:cubicBezTo>
                      <a:cubicBezTo>
                        <a:pt x="1084" y="6028"/>
                        <a:pt x="828" y="6499"/>
                        <a:pt x="604" y="6988"/>
                      </a:cubicBezTo>
                      <a:cubicBezTo>
                        <a:pt x="8" y="8386"/>
                        <a:pt x="0" y="9966"/>
                        <a:pt x="306" y="11456"/>
                      </a:cubicBezTo>
                      <a:cubicBezTo>
                        <a:pt x="612" y="12937"/>
                        <a:pt x="1233" y="14335"/>
                        <a:pt x="1870" y="15709"/>
                      </a:cubicBezTo>
                      <a:cubicBezTo>
                        <a:pt x="2292" y="16611"/>
                        <a:pt x="2722" y="17512"/>
                        <a:pt x="3326" y="18299"/>
                      </a:cubicBezTo>
                      <a:cubicBezTo>
                        <a:pt x="3939" y="19085"/>
                        <a:pt x="4733" y="19763"/>
                        <a:pt x="5676" y="20061"/>
                      </a:cubicBezTo>
                      <a:cubicBezTo>
                        <a:pt x="6226" y="20240"/>
                        <a:pt x="6804" y="20286"/>
                        <a:pt x="7383" y="20286"/>
                      </a:cubicBezTo>
                      <a:cubicBezTo>
                        <a:pt x="7631" y="20286"/>
                        <a:pt x="7879" y="20278"/>
                        <a:pt x="8125" y="20268"/>
                      </a:cubicBezTo>
                      <a:cubicBezTo>
                        <a:pt x="9102" y="20243"/>
                        <a:pt x="10086" y="20193"/>
                        <a:pt x="11021" y="19904"/>
                      </a:cubicBezTo>
                      <a:cubicBezTo>
                        <a:pt x="12461" y="19449"/>
                        <a:pt x="13661" y="18447"/>
                        <a:pt x="14372" y="17124"/>
                      </a:cubicBezTo>
                      <a:cubicBezTo>
                        <a:pt x="14811" y="16296"/>
                        <a:pt x="15043" y="15378"/>
                        <a:pt x="15200" y="14459"/>
                      </a:cubicBezTo>
                      <a:cubicBezTo>
                        <a:pt x="15812" y="10780"/>
                        <a:pt x="15293" y="7005"/>
                        <a:pt x="13724" y="3637"/>
                      </a:cubicBezTo>
                      <a:lnTo>
                        <a:pt x="13724" y="3637"/>
                      </a:lnTo>
                      <a:cubicBezTo>
                        <a:pt x="13742" y="3670"/>
                        <a:pt x="13759" y="3703"/>
                        <a:pt x="13777" y="3736"/>
                      </a:cubicBezTo>
                      <a:lnTo>
                        <a:pt x="13691" y="3565"/>
                      </a:lnTo>
                      <a:lnTo>
                        <a:pt x="13691" y="3565"/>
                      </a:lnTo>
                      <a:cubicBezTo>
                        <a:pt x="13702" y="3589"/>
                        <a:pt x="13713" y="3613"/>
                        <a:pt x="13724" y="3637"/>
                      </a:cubicBezTo>
                      <a:lnTo>
                        <a:pt x="13724" y="3637"/>
                      </a:lnTo>
                      <a:cubicBezTo>
                        <a:pt x="13210" y="2667"/>
                        <a:pt x="12655" y="1677"/>
                        <a:pt x="11791" y="989"/>
                      </a:cubicBezTo>
                      <a:cubicBezTo>
                        <a:pt x="10919" y="296"/>
                        <a:pt x="9818" y="1"/>
                        <a:pt x="869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cs typeface="2  Nazanin" panose="00000400000000000000" pitchFamily="2" charset="-78"/>
                  </a:endParaRPr>
                </a:p>
              </p:txBody>
            </p:sp>
            <p:sp>
              <p:nvSpPr>
                <p:cNvPr id="49" name="Google Shape;1281;p42">
                  <a:extLst>
                    <a:ext uri="{FF2B5EF4-FFF2-40B4-BE49-F238E27FC236}">
                      <a16:creationId xmlns:a16="http://schemas.microsoft.com/office/drawing/2014/main" id="{5B174B88-BF47-4B26-A304-EE8DB290B21C}"/>
                    </a:ext>
                  </a:extLst>
                </p:cNvPr>
                <p:cNvSpPr/>
                <p:nvPr/>
              </p:nvSpPr>
              <p:spPr>
                <a:xfrm>
                  <a:off x="5125412" y="1968650"/>
                  <a:ext cx="2330721" cy="18323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85" h="20540" extrusionOk="0">
                      <a:moveTo>
                        <a:pt x="8710" y="239"/>
                      </a:moveTo>
                      <a:cubicBezTo>
                        <a:pt x="8917" y="239"/>
                        <a:pt x="9123" y="249"/>
                        <a:pt x="9325" y="269"/>
                      </a:cubicBezTo>
                      <a:cubicBezTo>
                        <a:pt x="10326" y="360"/>
                        <a:pt x="11286" y="724"/>
                        <a:pt x="12031" y="1411"/>
                      </a:cubicBezTo>
                      <a:cubicBezTo>
                        <a:pt x="12760" y="2099"/>
                        <a:pt x="13254" y="3006"/>
                        <a:pt x="13721" y="3891"/>
                      </a:cubicBezTo>
                      <a:lnTo>
                        <a:pt x="13721" y="3891"/>
                      </a:lnTo>
                      <a:cubicBezTo>
                        <a:pt x="15082" y="6867"/>
                        <a:pt x="15626" y="10156"/>
                        <a:pt x="15308" y="13425"/>
                      </a:cubicBezTo>
                      <a:cubicBezTo>
                        <a:pt x="15117" y="15262"/>
                        <a:pt x="14704" y="17165"/>
                        <a:pt x="13355" y="18514"/>
                      </a:cubicBezTo>
                      <a:cubicBezTo>
                        <a:pt x="11965" y="19896"/>
                        <a:pt x="10178" y="20210"/>
                        <a:pt x="8283" y="20276"/>
                      </a:cubicBezTo>
                      <a:cubicBezTo>
                        <a:pt x="8032" y="20284"/>
                        <a:pt x="7780" y="20292"/>
                        <a:pt x="7527" y="20292"/>
                      </a:cubicBezTo>
                      <a:cubicBezTo>
                        <a:pt x="6751" y="20292"/>
                        <a:pt x="5974" y="20220"/>
                        <a:pt x="5263" y="19871"/>
                      </a:cubicBezTo>
                      <a:cubicBezTo>
                        <a:pt x="4444" y="19465"/>
                        <a:pt x="3790" y="18803"/>
                        <a:pt x="3277" y="18067"/>
                      </a:cubicBezTo>
                      <a:cubicBezTo>
                        <a:pt x="2739" y="17298"/>
                        <a:pt x="2342" y="16445"/>
                        <a:pt x="1953" y="15601"/>
                      </a:cubicBezTo>
                      <a:cubicBezTo>
                        <a:pt x="1523" y="14699"/>
                        <a:pt x="1142" y="13764"/>
                        <a:pt x="819" y="12821"/>
                      </a:cubicBezTo>
                      <a:cubicBezTo>
                        <a:pt x="240" y="11001"/>
                        <a:pt x="9" y="8965"/>
                        <a:pt x="778" y="7162"/>
                      </a:cubicBezTo>
                      <a:cubicBezTo>
                        <a:pt x="1150" y="6268"/>
                        <a:pt x="1721" y="5449"/>
                        <a:pt x="2234" y="4638"/>
                      </a:cubicBezTo>
                      <a:cubicBezTo>
                        <a:pt x="2739" y="3819"/>
                        <a:pt x="3244" y="2925"/>
                        <a:pt x="3914" y="2205"/>
                      </a:cubicBezTo>
                      <a:cubicBezTo>
                        <a:pt x="5098" y="948"/>
                        <a:pt x="6963" y="239"/>
                        <a:pt x="8710" y="239"/>
                      </a:cubicBezTo>
                      <a:close/>
                      <a:moveTo>
                        <a:pt x="8734" y="1"/>
                      </a:moveTo>
                      <a:cubicBezTo>
                        <a:pt x="7529" y="1"/>
                        <a:pt x="6312" y="339"/>
                        <a:pt x="5263" y="898"/>
                      </a:cubicBezTo>
                      <a:cubicBezTo>
                        <a:pt x="3442" y="1866"/>
                        <a:pt x="2483" y="3769"/>
                        <a:pt x="1440" y="5465"/>
                      </a:cubicBezTo>
                      <a:cubicBezTo>
                        <a:pt x="919" y="6301"/>
                        <a:pt x="439" y="7145"/>
                        <a:pt x="224" y="8113"/>
                      </a:cubicBezTo>
                      <a:cubicBezTo>
                        <a:pt x="25" y="9056"/>
                        <a:pt x="0" y="10024"/>
                        <a:pt x="149" y="10976"/>
                      </a:cubicBezTo>
                      <a:cubicBezTo>
                        <a:pt x="439" y="13045"/>
                        <a:pt x="1374" y="15047"/>
                        <a:pt x="2317" y="16892"/>
                      </a:cubicBezTo>
                      <a:cubicBezTo>
                        <a:pt x="3144" y="18514"/>
                        <a:pt x="4369" y="20102"/>
                        <a:pt x="6264" y="20433"/>
                      </a:cubicBezTo>
                      <a:cubicBezTo>
                        <a:pt x="6711" y="20511"/>
                        <a:pt x="7174" y="20539"/>
                        <a:pt x="7640" y="20539"/>
                      </a:cubicBezTo>
                      <a:cubicBezTo>
                        <a:pt x="8219" y="20539"/>
                        <a:pt x="8803" y="20496"/>
                        <a:pt x="9367" y="20450"/>
                      </a:cubicBezTo>
                      <a:cubicBezTo>
                        <a:pt x="10277" y="20367"/>
                        <a:pt x="11179" y="20193"/>
                        <a:pt x="12006" y="19780"/>
                      </a:cubicBezTo>
                      <a:cubicBezTo>
                        <a:pt x="13603" y="18969"/>
                        <a:pt x="14654" y="17504"/>
                        <a:pt x="15126" y="15800"/>
                      </a:cubicBezTo>
                      <a:cubicBezTo>
                        <a:pt x="16184" y="11888"/>
                        <a:pt x="15621" y="7532"/>
                        <a:pt x="13956" y="3854"/>
                      </a:cubicBezTo>
                      <a:lnTo>
                        <a:pt x="13956" y="3854"/>
                      </a:lnTo>
                      <a:cubicBezTo>
                        <a:pt x="13955" y="3837"/>
                        <a:pt x="13951" y="3820"/>
                        <a:pt x="13942" y="3802"/>
                      </a:cubicBezTo>
                      <a:lnTo>
                        <a:pt x="13934" y="3802"/>
                      </a:lnTo>
                      <a:cubicBezTo>
                        <a:pt x="13930" y="3794"/>
                        <a:pt x="13925" y="3786"/>
                        <a:pt x="13921" y="3778"/>
                      </a:cubicBezTo>
                      <a:lnTo>
                        <a:pt x="13921" y="3778"/>
                      </a:lnTo>
                      <a:cubicBezTo>
                        <a:pt x="13761" y="3429"/>
                        <a:pt x="13592" y="3087"/>
                        <a:pt x="13413" y="2751"/>
                      </a:cubicBezTo>
                      <a:cubicBezTo>
                        <a:pt x="13392" y="2710"/>
                        <a:pt x="13358" y="2693"/>
                        <a:pt x="13323" y="2693"/>
                      </a:cubicBezTo>
                      <a:cubicBezTo>
                        <a:pt x="13316" y="2693"/>
                        <a:pt x="13309" y="2694"/>
                        <a:pt x="13303" y="2695"/>
                      </a:cubicBezTo>
                      <a:lnTo>
                        <a:pt x="13303" y="2695"/>
                      </a:lnTo>
                      <a:cubicBezTo>
                        <a:pt x="12582" y="1551"/>
                        <a:pt x="11686" y="588"/>
                        <a:pt x="10285" y="203"/>
                      </a:cubicBezTo>
                      <a:cubicBezTo>
                        <a:pt x="9780" y="65"/>
                        <a:pt x="9258" y="1"/>
                        <a:pt x="873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cs typeface="2  Nazanin" panose="00000400000000000000" pitchFamily="2" charset="-78"/>
                  </a:endParaRPr>
                </a:p>
              </p:txBody>
            </p:sp>
          </p:grpSp>
          <p:grpSp>
            <p:nvGrpSpPr>
              <p:cNvPr id="17" name="Google Shape;1284;p42">
                <a:extLst>
                  <a:ext uri="{FF2B5EF4-FFF2-40B4-BE49-F238E27FC236}">
                    <a16:creationId xmlns:a16="http://schemas.microsoft.com/office/drawing/2014/main" id="{F16ED4F6-26E9-4F90-A797-841286971893}"/>
                  </a:ext>
                </a:extLst>
              </p:cNvPr>
              <p:cNvGrpSpPr/>
              <p:nvPr/>
            </p:nvGrpSpPr>
            <p:grpSpPr>
              <a:xfrm>
                <a:off x="3506038" y="2853586"/>
                <a:ext cx="1928496" cy="1752476"/>
                <a:chOff x="3317738" y="2853586"/>
                <a:chExt cx="1928496" cy="1752476"/>
              </a:xfrm>
            </p:grpSpPr>
            <p:sp>
              <p:nvSpPr>
                <p:cNvPr id="46" name="Google Shape;1285;p42">
                  <a:extLst>
                    <a:ext uri="{FF2B5EF4-FFF2-40B4-BE49-F238E27FC236}">
                      <a16:creationId xmlns:a16="http://schemas.microsoft.com/office/drawing/2014/main" id="{B5FDD5CF-CABF-4749-B3F8-8852136088E2}"/>
                    </a:ext>
                  </a:extLst>
                </p:cNvPr>
                <p:cNvSpPr/>
                <p:nvPr/>
              </p:nvSpPr>
              <p:spPr>
                <a:xfrm>
                  <a:off x="3322207" y="2918802"/>
                  <a:ext cx="1863635" cy="1687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96" h="20282" extrusionOk="0">
                      <a:moveTo>
                        <a:pt x="8431" y="1"/>
                      </a:moveTo>
                      <a:cubicBezTo>
                        <a:pt x="6933" y="1"/>
                        <a:pt x="5496" y="575"/>
                        <a:pt x="4419" y="1612"/>
                      </a:cubicBezTo>
                      <a:cubicBezTo>
                        <a:pt x="3815" y="2208"/>
                        <a:pt x="3344" y="2928"/>
                        <a:pt x="2913" y="3656"/>
                      </a:cubicBezTo>
                      <a:cubicBezTo>
                        <a:pt x="1201" y="6577"/>
                        <a:pt x="1" y="9878"/>
                        <a:pt x="1" y="13262"/>
                      </a:cubicBezTo>
                      <a:cubicBezTo>
                        <a:pt x="1" y="14023"/>
                        <a:pt x="59" y="14801"/>
                        <a:pt x="332" y="15513"/>
                      </a:cubicBezTo>
                      <a:cubicBezTo>
                        <a:pt x="729" y="16564"/>
                        <a:pt x="1556" y="17416"/>
                        <a:pt x="2508" y="18020"/>
                      </a:cubicBezTo>
                      <a:cubicBezTo>
                        <a:pt x="3460" y="18624"/>
                        <a:pt x="4527" y="19013"/>
                        <a:pt x="5603" y="19369"/>
                      </a:cubicBezTo>
                      <a:cubicBezTo>
                        <a:pt x="7119" y="19863"/>
                        <a:pt x="8757" y="20281"/>
                        <a:pt x="10333" y="20281"/>
                      </a:cubicBezTo>
                      <a:cubicBezTo>
                        <a:pt x="11423" y="20281"/>
                        <a:pt x="12484" y="20081"/>
                        <a:pt x="13455" y="19567"/>
                      </a:cubicBezTo>
                      <a:cubicBezTo>
                        <a:pt x="14737" y="18889"/>
                        <a:pt x="15714" y="17705"/>
                        <a:pt x="16301" y="16373"/>
                      </a:cubicBezTo>
                      <a:cubicBezTo>
                        <a:pt x="16880" y="15049"/>
                        <a:pt x="17095" y="13577"/>
                        <a:pt x="17079" y="12129"/>
                      </a:cubicBezTo>
                      <a:cubicBezTo>
                        <a:pt x="17029" y="8116"/>
                        <a:pt x="15391" y="5311"/>
                        <a:pt x="12578" y="1827"/>
                      </a:cubicBezTo>
                      <a:cubicBezTo>
                        <a:pt x="11411" y="603"/>
                        <a:pt x="10269" y="90"/>
                        <a:pt x="8705" y="7"/>
                      </a:cubicBezTo>
                      <a:cubicBezTo>
                        <a:pt x="8614" y="3"/>
                        <a:pt x="8523" y="1"/>
                        <a:pt x="843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cs typeface="2  Nazanin" panose="00000400000000000000" pitchFamily="2" charset="-78"/>
                  </a:endParaRPr>
                </a:p>
              </p:txBody>
            </p:sp>
            <p:sp>
              <p:nvSpPr>
                <p:cNvPr id="47" name="Google Shape;1286;p42">
                  <a:extLst>
                    <a:ext uri="{FF2B5EF4-FFF2-40B4-BE49-F238E27FC236}">
                      <a16:creationId xmlns:a16="http://schemas.microsoft.com/office/drawing/2014/main" id="{3FE10116-D638-4188-A31A-74757C4398DB}"/>
                    </a:ext>
                  </a:extLst>
                </p:cNvPr>
                <p:cNvSpPr/>
                <p:nvPr/>
              </p:nvSpPr>
              <p:spPr>
                <a:xfrm>
                  <a:off x="3317738" y="2853586"/>
                  <a:ext cx="1928496" cy="170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91" h="20517" extrusionOk="0">
                      <a:moveTo>
                        <a:pt x="8773" y="232"/>
                      </a:moveTo>
                      <a:cubicBezTo>
                        <a:pt x="10298" y="232"/>
                        <a:pt x="11726" y="875"/>
                        <a:pt x="12835" y="2014"/>
                      </a:cubicBezTo>
                      <a:lnTo>
                        <a:pt x="12835" y="2014"/>
                      </a:lnTo>
                      <a:cubicBezTo>
                        <a:pt x="12839" y="2022"/>
                        <a:pt x="12844" y="2030"/>
                        <a:pt x="12850" y="2038"/>
                      </a:cubicBezTo>
                      <a:cubicBezTo>
                        <a:pt x="15043" y="4752"/>
                        <a:pt x="16988" y="7697"/>
                        <a:pt x="17269" y="11272"/>
                      </a:cubicBezTo>
                      <a:cubicBezTo>
                        <a:pt x="17434" y="13274"/>
                        <a:pt x="17211" y="15392"/>
                        <a:pt x="16193" y="17163"/>
                      </a:cubicBezTo>
                      <a:cubicBezTo>
                        <a:pt x="15233" y="18834"/>
                        <a:pt x="13636" y="19960"/>
                        <a:pt x="11717" y="20216"/>
                      </a:cubicBezTo>
                      <a:cubicBezTo>
                        <a:pt x="11364" y="20263"/>
                        <a:pt x="11010" y="20284"/>
                        <a:pt x="10657" y="20284"/>
                      </a:cubicBezTo>
                      <a:cubicBezTo>
                        <a:pt x="9128" y="20284"/>
                        <a:pt x="7601" y="19887"/>
                        <a:pt x="6157" y="19430"/>
                      </a:cubicBezTo>
                      <a:cubicBezTo>
                        <a:pt x="4303" y="18834"/>
                        <a:pt x="2284" y="18082"/>
                        <a:pt x="1192" y="16360"/>
                      </a:cubicBezTo>
                      <a:cubicBezTo>
                        <a:pt x="108" y="14664"/>
                        <a:pt x="406" y="12248"/>
                        <a:pt x="787" y="10362"/>
                      </a:cubicBezTo>
                      <a:cubicBezTo>
                        <a:pt x="1184" y="8409"/>
                        <a:pt x="1912" y="6539"/>
                        <a:pt x="2847" y="4785"/>
                      </a:cubicBezTo>
                      <a:cubicBezTo>
                        <a:pt x="3873" y="2857"/>
                        <a:pt x="5097" y="1020"/>
                        <a:pt x="7323" y="424"/>
                      </a:cubicBezTo>
                      <a:cubicBezTo>
                        <a:pt x="7811" y="295"/>
                        <a:pt x="8297" y="232"/>
                        <a:pt x="8773" y="232"/>
                      </a:cubicBezTo>
                      <a:close/>
                      <a:moveTo>
                        <a:pt x="8789" y="1"/>
                      </a:moveTo>
                      <a:cubicBezTo>
                        <a:pt x="8636" y="1"/>
                        <a:pt x="8481" y="7"/>
                        <a:pt x="8324" y="19"/>
                      </a:cubicBezTo>
                      <a:cubicBezTo>
                        <a:pt x="6405" y="176"/>
                        <a:pt x="4816" y="1235"/>
                        <a:pt x="3749" y="2799"/>
                      </a:cubicBezTo>
                      <a:cubicBezTo>
                        <a:pt x="2549" y="4561"/>
                        <a:pt x="1622" y="6506"/>
                        <a:pt x="1002" y="8550"/>
                      </a:cubicBezTo>
                      <a:cubicBezTo>
                        <a:pt x="406" y="10494"/>
                        <a:pt x="1" y="12720"/>
                        <a:pt x="332" y="14747"/>
                      </a:cubicBezTo>
                      <a:cubicBezTo>
                        <a:pt x="663" y="16774"/>
                        <a:pt x="2251" y="18106"/>
                        <a:pt x="4047" y="18901"/>
                      </a:cubicBezTo>
                      <a:cubicBezTo>
                        <a:pt x="5900" y="19720"/>
                        <a:pt x="8002" y="20357"/>
                        <a:pt x="10037" y="20498"/>
                      </a:cubicBezTo>
                      <a:cubicBezTo>
                        <a:pt x="10232" y="20510"/>
                        <a:pt x="10426" y="20517"/>
                        <a:pt x="10620" y="20517"/>
                      </a:cubicBezTo>
                      <a:cubicBezTo>
                        <a:pt x="12304" y="20517"/>
                        <a:pt x="13937" y="20021"/>
                        <a:pt x="15184" y="18826"/>
                      </a:cubicBezTo>
                      <a:cubicBezTo>
                        <a:pt x="16615" y="17453"/>
                        <a:pt x="17310" y="15516"/>
                        <a:pt x="17492" y="13572"/>
                      </a:cubicBezTo>
                      <a:cubicBezTo>
                        <a:pt x="17691" y="11470"/>
                        <a:pt x="17376" y="9344"/>
                        <a:pt x="16566" y="7391"/>
                      </a:cubicBezTo>
                      <a:cubicBezTo>
                        <a:pt x="15719" y="5377"/>
                        <a:pt x="14407" y="3600"/>
                        <a:pt x="13043" y="1906"/>
                      </a:cubicBezTo>
                      <a:lnTo>
                        <a:pt x="13043" y="1906"/>
                      </a:lnTo>
                      <a:cubicBezTo>
                        <a:pt x="13037" y="1892"/>
                        <a:pt x="13029" y="1878"/>
                        <a:pt x="13016" y="1864"/>
                      </a:cubicBezTo>
                      <a:lnTo>
                        <a:pt x="13016" y="1864"/>
                      </a:lnTo>
                      <a:lnTo>
                        <a:pt x="13012" y="1868"/>
                      </a:lnTo>
                      <a:lnTo>
                        <a:pt x="13012" y="1868"/>
                      </a:lnTo>
                      <a:cubicBezTo>
                        <a:pt x="13001" y="1857"/>
                        <a:pt x="12990" y="1848"/>
                        <a:pt x="12979" y="1842"/>
                      </a:cubicBezTo>
                      <a:lnTo>
                        <a:pt x="12979" y="1842"/>
                      </a:lnTo>
                      <a:cubicBezTo>
                        <a:pt x="11834" y="666"/>
                        <a:pt x="10404" y="1"/>
                        <a:pt x="8789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cs typeface="2  Nazanin" panose="00000400000000000000" pitchFamily="2" charset="-78"/>
                  </a:endParaRPr>
                </a:p>
              </p:txBody>
            </p:sp>
          </p:grpSp>
          <p:grpSp>
            <p:nvGrpSpPr>
              <p:cNvPr id="18" name="Google Shape;1289;p42">
                <a:extLst>
                  <a:ext uri="{FF2B5EF4-FFF2-40B4-BE49-F238E27FC236}">
                    <a16:creationId xmlns:a16="http://schemas.microsoft.com/office/drawing/2014/main" id="{F4201011-3EEE-4B84-8FDB-755353AA1E8D}"/>
                  </a:ext>
                </a:extLst>
              </p:cNvPr>
              <p:cNvGrpSpPr/>
              <p:nvPr/>
            </p:nvGrpSpPr>
            <p:grpSpPr>
              <a:xfrm>
                <a:off x="5217323" y="1379445"/>
                <a:ext cx="808984" cy="860835"/>
                <a:chOff x="5029023" y="1379445"/>
                <a:chExt cx="808984" cy="860835"/>
              </a:xfrm>
            </p:grpSpPr>
            <p:grpSp>
              <p:nvGrpSpPr>
                <p:cNvPr id="38" name="Google Shape;1290;p42">
                  <a:extLst>
                    <a:ext uri="{FF2B5EF4-FFF2-40B4-BE49-F238E27FC236}">
                      <a16:creationId xmlns:a16="http://schemas.microsoft.com/office/drawing/2014/main" id="{125B0455-467B-443D-9C73-0DA95878BA7F}"/>
                    </a:ext>
                  </a:extLst>
                </p:cNvPr>
                <p:cNvGrpSpPr/>
                <p:nvPr/>
              </p:nvGrpSpPr>
              <p:grpSpPr>
                <a:xfrm>
                  <a:off x="5029023" y="1379445"/>
                  <a:ext cx="808984" cy="860835"/>
                  <a:chOff x="5029023" y="1379445"/>
                  <a:chExt cx="808984" cy="860835"/>
                </a:xfrm>
              </p:grpSpPr>
              <p:sp>
                <p:nvSpPr>
                  <p:cNvPr id="40" name="Google Shape;1291;p42">
                    <a:extLst>
                      <a:ext uri="{FF2B5EF4-FFF2-40B4-BE49-F238E27FC236}">
                        <a16:creationId xmlns:a16="http://schemas.microsoft.com/office/drawing/2014/main" id="{0740C15F-F8C8-4D50-87F9-D42F75421A39}"/>
                      </a:ext>
                    </a:extLst>
                  </p:cNvPr>
                  <p:cNvSpPr/>
                  <p:nvPr/>
                </p:nvSpPr>
                <p:spPr>
                  <a:xfrm>
                    <a:off x="5067383" y="1746588"/>
                    <a:ext cx="744044" cy="4530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90" h="5073" extrusionOk="0">
                        <a:moveTo>
                          <a:pt x="6860" y="3651"/>
                        </a:moveTo>
                        <a:lnTo>
                          <a:pt x="6868" y="3676"/>
                        </a:lnTo>
                        <a:lnTo>
                          <a:pt x="6851" y="3676"/>
                        </a:lnTo>
                        <a:lnTo>
                          <a:pt x="6835" y="3659"/>
                        </a:lnTo>
                        <a:cubicBezTo>
                          <a:pt x="6843" y="3659"/>
                          <a:pt x="6851" y="3651"/>
                          <a:pt x="6860" y="3651"/>
                        </a:cubicBezTo>
                        <a:close/>
                        <a:moveTo>
                          <a:pt x="6876" y="3758"/>
                        </a:moveTo>
                        <a:lnTo>
                          <a:pt x="6884" y="3803"/>
                        </a:lnTo>
                        <a:lnTo>
                          <a:pt x="6884" y="3803"/>
                        </a:lnTo>
                        <a:cubicBezTo>
                          <a:pt x="6882" y="3797"/>
                          <a:pt x="6876" y="3791"/>
                          <a:pt x="6876" y="3791"/>
                        </a:cubicBezTo>
                        <a:cubicBezTo>
                          <a:pt x="6876" y="3775"/>
                          <a:pt x="6876" y="3767"/>
                          <a:pt x="6876" y="3758"/>
                        </a:cubicBezTo>
                        <a:close/>
                        <a:moveTo>
                          <a:pt x="176" y="1"/>
                        </a:moveTo>
                        <a:cubicBezTo>
                          <a:pt x="113" y="1"/>
                          <a:pt x="54" y="34"/>
                          <a:pt x="42" y="109"/>
                        </a:cubicBezTo>
                        <a:cubicBezTo>
                          <a:pt x="0" y="341"/>
                          <a:pt x="33" y="581"/>
                          <a:pt x="141" y="788"/>
                        </a:cubicBezTo>
                        <a:cubicBezTo>
                          <a:pt x="100" y="1169"/>
                          <a:pt x="141" y="1549"/>
                          <a:pt x="257" y="1905"/>
                        </a:cubicBezTo>
                        <a:cubicBezTo>
                          <a:pt x="323" y="2269"/>
                          <a:pt x="513" y="2600"/>
                          <a:pt x="795" y="2840"/>
                        </a:cubicBezTo>
                        <a:cubicBezTo>
                          <a:pt x="1142" y="3204"/>
                          <a:pt x="1605" y="3444"/>
                          <a:pt x="2110" y="3510"/>
                        </a:cubicBezTo>
                        <a:cubicBezTo>
                          <a:pt x="3682" y="3734"/>
                          <a:pt x="5743" y="3692"/>
                          <a:pt x="6868" y="5024"/>
                        </a:cubicBezTo>
                        <a:cubicBezTo>
                          <a:pt x="6896" y="5058"/>
                          <a:pt x="6932" y="5072"/>
                          <a:pt x="6968" y="5072"/>
                        </a:cubicBezTo>
                        <a:cubicBezTo>
                          <a:pt x="7047" y="5072"/>
                          <a:pt x="7127" y="5002"/>
                          <a:pt x="7133" y="4917"/>
                        </a:cubicBezTo>
                        <a:cubicBezTo>
                          <a:pt x="7157" y="4420"/>
                          <a:pt x="7389" y="3643"/>
                          <a:pt x="7042" y="3212"/>
                        </a:cubicBezTo>
                        <a:cubicBezTo>
                          <a:pt x="6694" y="2782"/>
                          <a:pt x="6007" y="2674"/>
                          <a:pt x="5503" y="2608"/>
                        </a:cubicBezTo>
                        <a:cubicBezTo>
                          <a:pt x="3955" y="2410"/>
                          <a:pt x="2226" y="2534"/>
                          <a:pt x="977" y="1442"/>
                        </a:cubicBezTo>
                        <a:cubicBezTo>
                          <a:pt x="968" y="1433"/>
                          <a:pt x="960" y="1425"/>
                          <a:pt x="952" y="1417"/>
                        </a:cubicBezTo>
                        <a:cubicBezTo>
                          <a:pt x="968" y="1384"/>
                          <a:pt x="960" y="1342"/>
                          <a:pt x="935" y="1309"/>
                        </a:cubicBezTo>
                        <a:cubicBezTo>
                          <a:pt x="654" y="953"/>
                          <a:pt x="455" y="548"/>
                          <a:pt x="340" y="109"/>
                        </a:cubicBezTo>
                        <a:cubicBezTo>
                          <a:pt x="318" y="40"/>
                          <a:pt x="245" y="1"/>
                          <a:pt x="176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434343"/>
                      </a:solidFill>
                      <a:effectLst/>
                      <a:uLnTx/>
                      <a:uFillTx/>
                      <a:latin typeface="Calibri" panose="020F0502020204030204"/>
                      <a:cs typeface="2  Nazanin" panose="00000400000000000000" pitchFamily="2" charset="-78"/>
                    </a:endParaRPr>
                  </a:p>
                </p:txBody>
              </p:sp>
              <p:grpSp>
                <p:nvGrpSpPr>
                  <p:cNvPr id="41" name="Google Shape;1292;p42">
                    <a:extLst>
                      <a:ext uri="{FF2B5EF4-FFF2-40B4-BE49-F238E27FC236}">
                        <a16:creationId xmlns:a16="http://schemas.microsoft.com/office/drawing/2014/main" id="{85F0AED2-361D-4488-9D0D-711A4B50ECF8}"/>
                      </a:ext>
                    </a:extLst>
                  </p:cNvPr>
                  <p:cNvGrpSpPr/>
                  <p:nvPr/>
                </p:nvGrpSpPr>
                <p:grpSpPr>
                  <a:xfrm>
                    <a:off x="5029023" y="1379445"/>
                    <a:ext cx="808984" cy="860835"/>
                    <a:chOff x="5029023" y="1379445"/>
                    <a:chExt cx="808984" cy="860835"/>
                  </a:xfrm>
                </p:grpSpPr>
                <p:sp>
                  <p:nvSpPr>
                    <p:cNvPr id="42" name="Google Shape;1293;p42">
                      <a:extLst>
                        <a:ext uri="{FF2B5EF4-FFF2-40B4-BE49-F238E27FC236}">
                          <a16:creationId xmlns:a16="http://schemas.microsoft.com/office/drawing/2014/main" id="{DFCC3C02-1713-4C04-88D5-7913C07A9D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54899" y="1389894"/>
                      <a:ext cx="771530" cy="6761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663" h="7571" extrusionOk="0">
                          <a:moveTo>
                            <a:pt x="3470" y="0"/>
                          </a:moveTo>
                          <a:cubicBezTo>
                            <a:pt x="2157" y="0"/>
                            <a:pt x="872" y="900"/>
                            <a:pt x="447" y="2151"/>
                          </a:cubicBezTo>
                          <a:cubicBezTo>
                            <a:pt x="0" y="3466"/>
                            <a:pt x="555" y="5047"/>
                            <a:pt x="1713" y="5808"/>
                          </a:cubicBezTo>
                          <a:cubicBezTo>
                            <a:pt x="2830" y="6528"/>
                            <a:pt x="4245" y="6495"/>
                            <a:pt x="5569" y="6619"/>
                          </a:cubicBezTo>
                          <a:cubicBezTo>
                            <a:pt x="6305" y="6693"/>
                            <a:pt x="7141" y="6900"/>
                            <a:pt x="7464" y="7570"/>
                          </a:cubicBezTo>
                          <a:lnTo>
                            <a:pt x="7538" y="7471"/>
                          </a:lnTo>
                          <a:cubicBezTo>
                            <a:pt x="7662" y="5676"/>
                            <a:pt x="7373" y="3872"/>
                            <a:pt x="6711" y="2209"/>
                          </a:cubicBezTo>
                          <a:cubicBezTo>
                            <a:pt x="6562" y="1812"/>
                            <a:pt x="6355" y="1447"/>
                            <a:pt x="6090" y="1125"/>
                          </a:cubicBezTo>
                          <a:cubicBezTo>
                            <a:pt x="5825" y="835"/>
                            <a:pt x="5511" y="612"/>
                            <a:pt x="5155" y="446"/>
                          </a:cubicBezTo>
                          <a:cubicBezTo>
                            <a:pt x="4700" y="206"/>
                            <a:pt x="4195" y="57"/>
                            <a:pt x="3674" y="8"/>
                          </a:cubicBezTo>
                          <a:cubicBezTo>
                            <a:pt x="3606" y="3"/>
                            <a:pt x="3538" y="0"/>
                            <a:pt x="3470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34343"/>
                        </a:solidFill>
                        <a:effectLst/>
                        <a:uLnTx/>
                        <a:uFillTx/>
                        <a:latin typeface="Calibri" panose="020F0502020204030204"/>
                        <a:cs typeface="2  Nazanin" panose="00000400000000000000" pitchFamily="2" charset="-78"/>
                      </a:endParaRPr>
                    </a:p>
                  </p:txBody>
                </p:sp>
                <p:grpSp>
                  <p:nvGrpSpPr>
                    <p:cNvPr id="43" name="Google Shape;1294;p42">
                      <a:extLst>
                        <a:ext uri="{FF2B5EF4-FFF2-40B4-BE49-F238E27FC236}">
                          <a16:creationId xmlns:a16="http://schemas.microsoft.com/office/drawing/2014/main" id="{F285ADC5-3827-4851-853D-3539E6BE146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029023" y="1379445"/>
                      <a:ext cx="808984" cy="860835"/>
                      <a:chOff x="5029023" y="1379445"/>
                      <a:chExt cx="808984" cy="860835"/>
                    </a:xfrm>
                  </p:grpSpPr>
                  <p:sp>
                    <p:nvSpPr>
                      <p:cNvPr id="44" name="Google Shape;1295;p42">
                        <a:extLst>
                          <a:ext uri="{FF2B5EF4-FFF2-40B4-BE49-F238E27FC236}">
                            <a16:creationId xmlns:a16="http://schemas.microsoft.com/office/drawing/2014/main" id="{77A63841-4550-4947-8FC4-E7CB64B3670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29023" y="1648082"/>
                        <a:ext cx="788042" cy="59219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827" h="6631" extrusionOk="0">
                            <a:moveTo>
                              <a:pt x="523" y="0"/>
                            </a:moveTo>
                            <a:cubicBezTo>
                              <a:pt x="464" y="0"/>
                              <a:pt x="402" y="38"/>
                              <a:pt x="398" y="112"/>
                            </a:cubicBezTo>
                            <a:cubicBezTo>
                              <a:pt x="257" y="1560"/>
                              <a:pt x="1" y="3852"/>
                              <a:pt x="1656" y="4564"/>
                            </a:cubicBezTo>
                            <a:cubicBezTo>
                              <a:pt x="2483" y="4919"/>
                              <a:pt x="3426" y="4812"/>
                              <a:pt x="4295" y="4952"/>
                            </a:cubicBezTo>
                            <a:cubicBezTo>
                              <a:pt x="5255" y="5110"/>
                              <a:pt x="6843" y="5548"/>
                              <a:pt x="7257" y="6549"/>
                            </a:cubicBezTo>
                            <a:cubicBezTo>
                              <a:pt x="7275" y="6598"/>
                              <a:pt x="7333" y="6630"/>
                              <a:pt x="7386" y="6630"/>
                            </a:cubicBezTo>
                            <a:cubicBezTo>
                              <a:pt x="7432" y="6630"/>
                              <a:pt x="7473" y="6607"/>
                              <a:pt x="7481" y="6549"/>
                            </a:cubicBezTo>
                            <a:cubicBezTo>
                              <a:pt x="7588" y="5904"/>
                              <a:pt x="7704" y="5250"/>
                              <a:pt x="7812" y="4605"/>
                            </a:cubicBezTo>
                            <a:cubicBezTo>
                              <a:pt x="7826" y="4520"/>
                              <a:pt x="7751" y="4463"/>
                              <a:pt x="7684" y="4463"/>
                            </a:cubicBezTo>
                            <a:cubicBezTo>
                              <a:pt x="7639" y="4463"/>
                              <a:pt x="7598" y="4488"/>
                              <a:pt x="7588" y="4547"/>
                            </a:cubicBezTo>
                            <a:cubicBezTo>
                              <a:pt x="7498" y="5088"/>
                              <a:pt x="7402" y="5629"/>
                              <a:pt x="7310" y="6170"/>
                            </a:cubicBezTo>
                            <a:lnTo>
                              <a:pt x="7310" y="6170"/>
                            </a:lnTo>
                            <a:cubicBezTo>
                              <a:pt x="6971" y="5681"/>
                              <a:pt x="6397" y="5396"/>
                              <a:pt x="5851" y="5168"/>
                            </a:cubicBezTo>
                            <a:cubicBezTo>
                              <a:pt x="4982" y="4803"/>
                              <a:pt x="4088" y="4679"/>
                              <a:pt x="3161" y="4613"/>
                            </a:cubicBezTo>
                            <a:cubicBezTo>
                              <a:pt x="2061" y="4539"/>
                              <a:pt x="1043" y="4274"/>
                              <a:pt x="696" y="3099"/>
                            </a:cubicBezTo>
                            <a:cubicBezTo>
                              <a:pt x="423" y="2156"/>
                              <a:pt x="538" y="1072"/>
                              <a:pt x="630" y="112"/>
                            </a:cubicBezTo>
                            <a:cubicBezTo>
                              <a:pt x="638" y="38"/>
                              <a:pt x="582" y="0"/>
                              <a:pt x="523" y="0"/>
                            </a:cubicBez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34343"/>
                          </a:solidFill>
                          <a:effectLst/>
                          <a:uLnTx/>
                          <a:uFillTx/>
                          <a:latin typeface="Calibri" panose="020F0502020204030204"/>
                          <a:cs typeface="2  Nazanin" panose="00000400000000000000" pitchFamily="2" charset="-78"/>
                        </a:endParaRPr>
                      </a:p>
                    </p:txBody>
                  </p:sp>
                  <p:sp>
                    <p:nvSpPr>
                      <p:cNvPr id="45" name="Google Shape;1296;p42">
                        <a:extLst>
                          <a:ext uri="{FF2B5EF4-FFF2-40B4-BE49-F238E27FC236}">
                            <a16:creationId xmlns:a16="http://schemas.microsoft.com/office/drawing/2014/main" id="{5FD3F605-73C0-4556-9F22-5FFACDCFF2A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59832" y="1379445"/>
                        <a:ext cx="778175" cy="79769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729" h="8932" extrusionOk="0">
                            <a:moveTo>
                              <a:pt x="3454" y="257"/>
                            </a:moveTo>
                            <a:cubicBezTo>
                              <a:pt x="4617" y="257"/>
                              <a:pt x="5800" y="843"/>
                              <a:pt x="6339" y="1887"/>
                            </a:cubicBezTo>
                            <a:cubicBezTo>
                              <a:pt x="7199" y="3550"/>
                              <a:pt x="7472" y="5561"/>
                              <a:pt x="7373" y="7414"/>
                            </a:cubicBezTo>
                            <a:cubicBezTo>
                              <a:pt x="6728" y="6570"/>
                              <a:pt x="5412" y="6612"/>
                              <a:pt x="4436" y="6537"/>
                            </a:cubicBezTo>
                            <a:cubicBezTo>
                              <a:pt x="2880" y="6413"/>
                              <a:pt x="1283" y="6041"/>
                              <a:pt x="621" y="4460"/>
                            </a:cubicBezTo>
                            <a:cubicBezTo>
                              <a:pt x="1" y="3021"/>
                              <a:pt x="588" y="1341"/>
                              <a:pt x="1978" y="613"/>
                            </a:cubicBezTo>
                            <a:cubicBezTo>
                              <a:pt x="2428" y="372"/>
                              <a:pt x="2939" y="257"/>
                              <a:pt x="3454" y="257"/>
                            </a:cubicBezTo>
                            <a:close/>
                            <a:moveTo>
                              <a:pt x="3454" y="0"/>
                            </a:moveTo>
                            <a:cubicBezTo>
                              <a:pt x="3280" y="0"/>
                              <a:pt x="3104" y="14"/>
                              <a:pt x="2930" y="42"/>
                            </a:cubicBezTo>
                            <a:cubicBezTo>
                              <a:pt x="1548" y="257"/>
                              <a:pt x="348" y="1391"/>
                              <a:pt x="158" y="2789"/>
                            </a:cubicBezTo>
                            <a:cubicBezTo>
                              <a:pt x="67" y="3501"/>
                              <a:pt x="199" y="4220"/>
                              <a:pt x="547" y="4849"/>
                            </a:cubicBezTo>
                            <a:cubicBezTo>
                              <a:pt x="745" y="5668"/>
                              <a:pt x="977" y="6479"/>
                              <a:pt x="1242" y="7282"/>
                            </a:cubicBezTo>
                            <a:cubicBezTo>
                              <a:pt x="1248" y="7301"/>
                              <a:pt x="1264" y="7309"/>
                              <a:pt x="1279" y="7309"/>
                            </a:cubicBezTo>
                            <a:cubicBezTo>
                              <a:pt x="1303" y="7309"/>
                              <a:pt x="1326" y="7290"/>
                              <a:pt x="1316" y="7265"/>
                            </a:cubicBezTo>
                            <a:cubicBezTo>
                              <a:pt x="1076" y="6546"/>
                              <a:pt x="870" y="5817"/>
                              <a:pt x="688" y="5081"/>
                            </a:cubicBezTo>
                            <a:lnTo>
                              <a:pt x="688" y="5081"/>
                            </a:lnTo>
                            <a:cubicBezTo>
                              <a:pt x="870" y="5362"/>
                              <a:pt x="1085" y="5611"/>
                              <a:pt x="1341" y="5826"/>
                            </a:cubicBezTo>
                            <a:cubicBezTo>
                              <a:pt x="1424" y="6372"/>
                              <a:pt x="1565" y="6918"/>
                              <a:pt x="1772" y="7431"/>
                            </a:cubicBezTo>
                            <a:cubicBezTo>
                              <a:pt x="1778" y="7452"/>
                              <a:pt x="1796" y="7461"/>
                              <a:pt x="1812" y="7461"/>
                            </a:cubicBezTo>
                            <a:cubicBezTo>
                              <a:pt x="1834" y="7461"/>
                              <a:pt x="1856" y="7443"/>
                              <a:pt x="1846" y="7414"/>
                            </a:cubicBezTo>
                            <a:cubicBezTo>
                              <a:pt x="1656" y="6926"/>
                              <a:pt x="1515" y="6413"/>
                              <a:pt x="1432" y="5892"/>
                            </a:cubicBezTo>
                            <a:lnTo>
                              <a:pt x="1432" y="5892"/>
                            </a:lnTo>
                            <a:cubicBezTo>
                              <a:pt x="1565" y="5999"/>
                              <a:pt x="1714" y="6090"/>
                              <a:pt x="1863" y="6173"/>
                            </a:cubicBezTo>
                            <a:cubicBezTo>
                              <a:pt x="2045" y="6703"/>
                              <a:pt x="2276" y="7216"/>
                              <a:pt x="2558" y="7704"/>
                            </a:cubicBezTo>
                            <a:cubicBezTo>
                              <a:pt x="2565" y="7716"/>
                              <a:pt x="2576" y="7721"/>
                              <a:pt x="2587" y="7721"/>
                            </a:cubicBezTo>
                            <a:cubicBezTo>
                              <a:pt x="2613" y="7721"/>
                              <a:pt x="2641" y="7692"/>
                              <a:pt x="2624" y="7663"/>
                            </a:cubicBezTo>
                            <a:cubicBezTo>
                              <a:pt x="2359" y="7207"/>
                              <a:pt x="2136" y="6728"/>
                              <a:pt x="1962" y="6223"/>
                            </a:cubicBezTo>
                            <a:lnTo>
                              <a:pt x="1962" y="6223"/>
                            </a:lnTo>
                            <a:cubicBezTo>
                              <a:pt x="2210" y="6347"/>
                              <a:pt x="2467" y="6438"/>
                              <a:pt x="2723" y="6512"/>
                            </a:cubicBezTo>
                            <a:cubicBezTo>
                              <a:pt x="2864" y="6926"/>
                              <a:pt x="3021" y="7332"/>
                              <a:pt x="3186" y="7729"/>
                            </a:cubicBezTo>
                            <a:cubicBezTo>
                              <a:pt x="3194" y="7745"/>
                              <a:pt x="3207" y="7751"/>
                              <a:pt x="3219" y="7751"/>
                            </a:cubicBezTo>
                            <a:cubicBezTo>
                              <a:pt x="3245" y="7751"/>
                              <a:pt x="3269" y="7724"/>
                              <a:pt x="3253" y="7696"/>
                            </a:cubicBezTo>
                            <a:cubicBezTo>
                              <a:pt x="3095" y="7315"/>
                              <a:pt x="2946" y="6926"/>
                              <a:pt x="2814" y="6537"/>
                            </a:cubicBezTo>
                            <a:lnTo>
                              <a:pt x="2814" y="6537"/>
                            </a:lnTo>
                            <a:cubicBezTo>
                              <a:pt x="3013" y="6587"/>
                              <a:pt x="3211" y="6620"/>
                              <a:pt x="3410" y="6653"/>
                            </a:cubicBezTo>
                            <a:cubicBezTo>
                              <a:pt x="3509" y="7050"/>
                              <a:pt x="3617" y="7439"/>
                              <a:pt x="3741" y="7820"/>
                            </a:cubicBezTo>
                            <a:cubicBezTo>
                              <a:pt x="3744" y="7841"/>
                              <a:pt x="3761" y="7850"/>
                              <a:pt x="3778" y="7850"/>
                            </a:cubicBezTo>
                            <a:cubicBezTo>
                              <a:pt x="3801" y="7850"/>
                              <a:pt x="3825" y="7832"/>
                              <a:pt x="3815" y="7803"/>
                            </a:cubicBezTo>
                            <a:cubicBezTo>
                              <a:pt x="3691" y="7431"/>
                              <a:pt x="3592" y="7050"/>
                              <a:pt x="3493" y="6661"/>
                            </a:cubicBezTo>
                            <a:lnTo>
                              <a:pt x="3493" y="6661"/>
                            </a:lnTo>
                            <a:cubicBezTo>
                              <a:pt x="3675" y="6694"/>
                              <a:pt x="3857" y="6711"/>
                              <a:pt x="4039" y="6728"/>
                            </a:cubicBezTo>
                            <a:cubicBezTo>
                              <a:pt x="4154" y="7133"/>
                              <a:pt x="4287" y="7530"/>
                              <a:pt x="4436" y="7927"/>
                            </a:cubicBezTo>
                            <a:cubicBezTo>
                              <a:pt x="4442" y="7943"/>
                              <a:pt x="4459" y="7951"/>
                              <a:pt x="4475" y="7951"/>
                            </a:cubicBezTo>
                            <a:cubicBezTo>
                              <a:pt x="4501" y="7951"/>
                              <a:pt x="4525" y="7933"/>
                              <a:pt x="4510" y="7902"/>
                            </a:cubicBezTo>
                            <a:cubicBezTo>
                              <a:pt x="4370" y="7522"/>
                              <a:pt x="4237" y="7133"/>
                              <a:pt x="4121" y="6736"/>
                            </a:cubicBezTo>
                            <a:lnTo>
                              <a:pt x="4121" y="6736"/>
                            </a:lnTo>
                            <a:cubicBezTo>
                              <a:pt x="4254" y="6752"/>
                              <a:pt x="4386" y="6761"/>
                              <a:pt x="4519" y="6769"/>
                            </a:cubicBezTo>
                            <a:lnTo>
                              <a:pt x="4634" y="6777"/>
                            </a:lnTo>
                            <a:lnTo>
                              <a:pt x="5205" y="8184"/>
                            </a:lnTo>
                            <a:cubicBezTo>
                              <a:pt x="5212" y="8203"/>
                              <a:pt x="5227" y="8211"/>
                              <a:pt x="5243" y="8211"/>
                            </a:cubicBezTo>
                            <a:cubicBezTo>
                              <a:pt x="5266" y="8211"/>
                              <a:pt x="5290" y="8192"/>
                              <a:pt x="5280" y="8167"/>
                            </a:cubicBezTo>
                            <a:cubicBezTo>
                              <a:pt x="5089" y="7704"/>
                              <a:pt x="4899" y="7249"/>
                              <a:pt x="4717" y="6785"/>
                            </a:cubicBezTo>
                            <a:lnTo>
                              <a:pt x="4717" y="6785"/>
                            </a:lnTo>
                            <a:cubicBezTo>
                              <a:pt x="4866" y="6794"/>
                              <a:pt x="5023" y="6802"/>
                              <a:pt x="5180" y="6810"/>
                            </a:cubicBezTo>
                            <a:cubicBezTo>
                              <a:pt x="5412" y="7356"/>
                              <a:pt x="5644" y="7894"/>
                              <a:pt x="5867" y="8432"/>
                            </a:cubicBezTo>
                            <a:cubicBezTo>
                              <a:pt x="5875" y="8448"/>
                              <a:pt x="5887" y="8454"/>
                              <a:pt x="5899" y="8454"/>
                            </a:cubicBezTo>
                            <a:cubicBezTo>
                              <a:pt x="5925" y="8454"/>
                              <a:pt x="5950" y="8424"/>
                              <a:pt x="5933" y="8391"/>
                            </a:cubicBezTo>
                            <a:cubicBezTo>
                              <a:pt x="5710" y="7869"/>
                              <a:pt x="5487" y="7348"/>
                              <a:pt x="5271" y="6819"/>
                            </a:cubicBezTo>
                            <a:lnTo>
                              <a:pt x="5271" y="6819"/>
                            </a:lnTo>
                            <a:cubicBezTo>
                              <a:pt x="5454" y="6835"/>
                              <a:pt x="5652" y="6852"/>
                              <a:pt x="5834" y="6885"/>
                            </a:cubicBezTo>
                            <a:lnTo>
                              <a:pt x="6562" y="8879"/>
                            </a:lnTo>
                            <a:cubicBezTo>
                              <a:pt x="6569" y="8898"/>
                              <a:pt x="6584" y="8906"/>
                              <a:pt x="6600" y="8906"/>
                            </a:cubicBezTo>
                            <a:cubicBezTo>
                              <a:pt x="6623" y="8906"/>
                              <a:pt x="6647" y="8887"/>
                              <a:pt x="6637" y="8862"/>
                            </a:cubicBezTo>
                            <a:lnTo>
                              <a:pt x="5925" y="6893"/>
                            </a:lnTo>
                            <a:lnTo>
                              <a:pt x="5925" y="6893"/>
                            </a:lnTo>
                            <a:cubicBezTo>
                              <a:pt x="6115" y="6926"/>
                              <a:pt x="6297" y="6976"/>
                              <a:pt x="6480" y="7042"/>
                            </a:cubicBezTo>
                            <a:cubicBezTo>
                              <a:pt x="6695" y="7663"/>
                              <a:pt x="6910" y="8283"/>
                              <a:pt x="7125" y="8904"/>
                            </a:cubicBezTo>
                            <a:cubicBezTo>
                              <a:pt x="7131" y="8923"/>
                              <a:pt x="7147" y="8931"/>
                              <a:pt x="7162" y="8931"/>
                            </a:cubicBezTo>
                            <a:cubicBezTo>
                              <a:pt x="7186" y="8931"/>
                              <a:pt x="7209" y="8912"/>
                              <a:pt x="7199" y="8887"/>
                            </a:cubicBezTo>
                            <a:cubicBezTo>
                              <a:pt x="6993" y="8283"/>
                              <a:pt x="6786" y="7687"/>
                              <a:pt x="6571" y="7083"/>
                            </a:cubicBezTo>
                            <a:lnTo>
                              <a:pt x="6571" y="7083"/>
                            </a:lnTo>
                            <a:cubicBezTo>
                              <a:pt x="6885" y="7216"/>
                              <a:pt x="7150" y="7447"/>
                              <a:pt x="7315" y="7737"/>
                            </a:cubicBezTo>
                            <a:cubicBezTo>
                              <a:pt x="7338" y="7776"/>
                              <a:pt x="7374" y="7793"/>
                              <a:pt x="7410" y="7793"/>
                            </a:cubicBezTo>
                            <a:cubicBezTo>
                              <a:pt x="7468" y="7793"/>
                              <a:pt x="7525" y="7750"/>
                              <a:pt x="7530" y="7679"/>
                            </a:cubicBezTo>
                            <a:cubicBezTo>
                              <a:pt x="7572" y="7663"/>
                              <a:pt x="7605" y="7621"/>
                              <a:pt x="7605" y="7580"/>
                            </a:cubicBezTo>
                            <a:cubicBezTo>
                              <a:pt x="7729" y="5710"/>
                              <a:pt x="7415" y="3832"/>
                              <a:pt x="6686" y="2102"/>
                            </a:cubicBezTo>
                            <a:cubicBezTo>
                              <a:pt x="6143" y="840"/>
                              <a:pt x="4825" y="0"/>
                              <a:pt x="3454" y="0"/>
                            </a:cubicBez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34343"/>
                          </a:solidFill>
                          <a:effectLst/>
                          <a:uLnTx/>
                          <a:uFillTx/>
                          <a:latin typeface="Calibri" panose="020F0502020204030204"/>
                          <a:cs typeface="2  Nazanin" panose="00000400000000000000" pitchFamily="2" charset="-78"/>
                        </a:endParaRPr>
                      </a:p>
                    </p:txBody>
                  </p:sp>
                </p:grpSp>
              </p:grpSp>
            </p:grpSp>
            <p:sp>
              <p:nvSpPr>
                <p:cNvPr id="39" name="Google Shape;1297;p42">
                  <a:extLst>
                    <a:ext uri="{FF2B5EF4-FFF2-40B4-BE49-F238E27FC236}">
                      <a16:creationId xmlns:a16="http://schemas.microsoft.com/office/drawing/2014/main" id="{93D660FD-7EE8-477F-99A3-3E589DCBE5B3}"/>
                    </a:ext>
                  </a:extLst>
                </p:cNvPr>
                <p:cNvSpPr txBox="1"/>
                <p:nvPr/>
              </p:nvSpPr>
              <p:spPr>
                <a:xfrm flipH="1">
                  <a:off x="5100663" y="1462838"/>
                  <a:ext cx="665700" cy="449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" sz="2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919191"/>
                      </a:solidFill>
                      <a:effectLst/>
                      <a:uLnTx/>
                      <a:uFillTx/>
                      <a:latin typeface="Fira Sans Extra Condensed Medium"/>
                      <a:ea typeface="Fira Sans Extra Condensed Medium"/>
                      <a:cs typeface="2  Nazanin" panose="00000400000000000000" pitchFamily="2" charset="-78"/>
                      <a:sym typeface="Fira Sans Extra Condensed Medium"/>
                    </a:rPr>
                    <a:t>01</a:t>
                  </a:r>
                  <a:endParaRPr kumimoji="0" sz="2600" b="0" i="0" u="none" strike="noStrike" kern="1200" cap="none" spc="0" normalizeH="0" baseline="0" noProof="0">
                    <a:ln>
                      <a:noFill/>
                    </a:ln>
                    <a:solidFill>
                      <a:srgbClr val="919191"/>
                    </a:solidFill>
                    <a:effectLst/>
                    <a:uLnTx/>
                    <a:uFillTx/>
                    <a:latin typeface="Fira Sans Extra Condensed Medium"/>
                    <a:ea typeface="Fira Sans Extra Condensed Medium"/>
                    <a:cs typeface="2  Nazanin" panose="00000400000000000000" pitchFamily="2" charset="-78"/>
                    <a:sym typeface="Fira Sans Extra Condensed Medium"/>
                  </a:endParaRPr>
                </a:p>
              </p:txBody>
            </p:sp>
          </p:grpSp>
          <p:grpSp>
            <p:nvGrpSpPr>
              <p:cNvPr id="19" name="Google Shape;1298;p42">
                <a:extLst>
                  <a:ext uri="{FF2B5EF4-FFF2-40B4-BE49-F238E27FC236}">
                    <a16:creationId xmlns:a16="http://schemas.microsoft.com/office/drawing/2014/main" id="{30E02B41-98AA-4122-9782-0C58A9CB3840}"/>
                  </a:ext>
                </a:extLst>
              </p:cNvPr>
              <p:cNvGrpSpPr/>
              <p:nvPr/>
            </p:nvGrpSpPr>
            <p:grpSpPr>
              <a:xfrm>
                <a:off x="5256131" y="3397375"/>
                <a:ext cx="852378" cy="730089"/>
                <a:chOff x="5067831" y="3397375"/>
                <a:chExt cx="852378" cy="730089"/>
              </a:xfrm>
            </p:grpSpPr>
            <p:grpSp>
              <p:nvGrpSpPr>
                <p:cNvPr id="33" name="Google Shape;1299;p42">
                  <a:extLst>
                    <a:ext uri="{FF2B5EF4-FFF2-40B4-BE49-F238E27FC236}">
                      <a16:creationId xmlns:a16="http://schemas.microsoft.com/office/drawing/2014/main" id="{69EAB016-EB0C-4E72-90BC-A18A774B6F24}"/>
                    </a:ext>
                  </a:extLst>
                </p:cNvPr>
                <p:cNvGrpSpPr/>
                <p:nvPr/>
              </p:nvGrpSpPr>
              <p:grpSpPr>
                <a:xfrm>
                  <a:off x="5067831" y="3397375"/>
                  <a:ext cx="852378" cy="730089"/>
                  <a:chOff x="5067831" y="3397375"/>
                  <a:chExt cx="852378" cy="730089"/>
                </a:xfrm>
              </p:grpSpPr>
              <p:sp>
                <p:nvSpPr>
                  <p:cNvPr id="35" name="Google Shape;1300;p42">
                    <a:extLst>
                      <a:ext uri="{FF2B5EF4-FFF2-40B4-BE49-F238E27FC236}">
                        <a16:creationId xmlns:a16="http://schemas.microsoft.com/office/drawing/2014/main" id="{0BE7C376-DF40-4909-A445-70542754B073}"/>
                      </a:ext>
                    </a:extLst>
                  </p:cNvPr>
                  <p:cNvSpPr/>
                  <p:nvPr/>
                </p:nvSpPr>
                <p:spPr>
                  <a:xfrm>
                    <a:off x="5082027" y="3408271"/>
                    <a:ext cx="828214" cy="5825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26" h="6523" extrusionOk="0">
                        <a:moveTo>
                          <a:pt x="4743" y="1"/>
                        </a:moveTo>
                        <a:cubicBezTo>
                          <a:pt x="4487" y="1"/>
                          <a:pt x="4237" y="25"/>
                          <a:pt x="4005" y="74"/>
                        </a:cubicBezTo>
                        <a:cubicBezTo>
                          <a:pt x="2814" y="322"/>
                          <a:pt x="2069" y="1472"/>
                          <a:pt x="1622" y="2581"/>
                        </a:cubicBezTo>
                        <a:cubicBezTo>
                          <a:pt x="1175" y="3690"/>
                          <a:pt x="861" y="4914"/>
                          <a:pt x="1" y="5750"/>
                        </a:cubicBezTo>
                        <a:lnTo>
                          <a:pt x="166" y="5676"/>
                        </a:lnTo>
                        <a:cubicBezTo>
                          <a:pt x="491" y="5638"/>
                          <a:pt x="817" y="5620"/>
                          <a:pt x="1143" y="5620"/>
                        </a:cubicBezTo>
                        <a:cubicBezTo>
                          <a:pt x="1902" y="5620"/>
                          <a:pt x="2660" y="5721"/>
                          <a:pt x="3401" y="5924"/>
                        </a:cubicBezTo>
                        <a:cubicBezTo>
                          <a:pt x="4207" y="6139"/>
                          <a:pt x="4806" y="6523"/>
                          <a:pt x="5533" y="6523"/>
                        </a:cubicBezTo>
                        <a:cubicBezTo>
                          <a:pt x="5702" y="6523"/>
                          <a:pt x="5878" y="6502"/>
                          <a:pt x="6066" y="6453"/>
                        </a:cubicBezTo>
                        <a:cubicBezTo>
                          <a:pt x="7166" y="6172"/>
                          <a:pt x="8225" y="4972"/>
                          <a:pt x="8209" y="3864"/>
                        </a:cubicBezTo>
                        <a:cubicBezTo>
                          <a:pt x="8192" y="2763"/>
                          <a:pt x="7861" y="1489"/>
                          <a:pt x="7017" y="744"/>
                        </a:cubicBezTo>
                        <a:cubicBezTo>
                          <a:pt x="6456" y="252"/>
                          <a:pt x="5567" y="1"/>
                          <a:pt x="4743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cs typeface="2  Nazanin" panose="00000400000000000000" pitchFamily="2" charset="-78"/>
                    </a:endParaRPr>
                  </a:p>
                </p:txBody>
              </p:sp>
              <p:sp>
                <p:nvSpPr>
                  <p:cNvPr id="36" name="Google Shape;1301;p42">
                    <a:extLst>
                      <a:ext uri="{FF2B5EF4-FFF2-40B4-BE49-F238E27FC236}">
                        <a16:creationId xmlns:a16="http://schemas.microsoft.com/office/drawing/2014/main" id="{623648EF-C975-46FB-B5EB-489442A06759}"/>
                      </a:ext>
                    </a:extLst>
                  </p:cNvPr>
                  <p:cNvSpPr/>
                  <p:nvPr/>
                </p:nvSpPr>
                <p:spPr>
                  <a:xfrm>
                    <a:off x="5082732" y="3867936"/>
                    <a:ext cx="809689" cy="2364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42" h="2648" extrusionOk="0">
                        <a:moveTo>
                          <a:pt x="7382" y="901"/>
                        </a:moveTo>
                        <a:lnTo>
                          <a:pt x="7374" y="934"/>
                        </a:lnTo>
                        <a:cubicBezTo>
                          <a:pt x="7366" y="926"/>
                          <a:pt x="7366" y="926"/>
                          <a:pt x="7358" y="918"/>
                        </a:cubicBezTo>
                        <a:lnTo>
                          <a:pt x="7382" y="901"/>
                        </a:lnTo>
                        <a:close/>
                        <a:moveTo>
                          <a:pt x="2459" y="942"/>
                        </a:moveTo>
                        <a:lnTo>
                          <a:pt x="2451" y="951"/>
                        </a:lnTo>
                        <a:lnTo>
                          <a:pt x="2451" y="942"/>
                        </a:lnTo>
                        <a:close/>
                        <a:moveTo>
                          <a:pt x="829" y="1563"/>
                        </a:moveTo>
                        <a:lnTo>
                          <a:pt x="1011" y="1580"/>
                        </a:lnTo>
                        <a:cubicBezTo>
                          <a:pt x="1020" y="1580"/>
                          <a:pt x="1028" y="1588"/>
                          <a:pt x="1036" y="1596"/>
                        </a:cubicBezTo>
                        <a:cubicBezTo>
                          <a:pt x="970" y="1588"/>
                          <a:pt x="895" y="1580"/>
                          <a:pt x="829" y="1563"/>
                        </a:cubicBezTo>
                        <a:close/>
                        <a:moveTo>
                          <a:pt x="4983" y="1662"/>
                        </a:moveTo>
                        <a:lnTo>
                          <a:pt x="4983" y="1662"/>
                        </a:lnTo>
                        <a:cubicBezTo>
                          <a:pt x="5033" y="1671"/>
                          <a:pt x="5082" y="1679"/>
                          <a:pt x="5132" y="1687"/>
                        </a:cubicBezTo>
                        <a:cubicBezTo>
                          <a:pt x="5148" y="1687"/>
                          <a:pt x="5165" y="1687"/>
                          <a:pt x="5181" y="1695"/>
                        </a:cubicBezTo>
                        <a:lnTo>
                          <a:pt x="5115" y="1704"/>
                        </a:lnTo>
                        <a:lnTo>
                          <a:pt x="4983" y="1662"/>
                        </a:lnTo>
                        <a:close/>
                        <a:moveTo>
                          <a:pt x="407" y="1819"/>
                        </a:moveTo>
                        <a:lnTo>
                          <a:pt x="432" y="1836"/>
                        </a:lnTo>
                        <a:lnTo>
                          <a:pt x="407" y="1836"/>
                        </a:lnTo>
                        <a:cubicBezTo>
                          <a:pt x="407" y="1828"/>
                          <a:pt x="407" y="1819"/>
                          <a:pt x="407" y="1819"/>
                        </a:cubicBezTo>
                        <a:close/>
                        <a:moveTo>
                          <a:pt x="3965" y="1803"/>
                        </a:moveTo>
                        <a:cubicBezTo>
                          <a:pt x="4064" y="1836"/>
                          <a:pt x="4172" y="1877"/>
                          <a:pt x="4271" y="1910"/>
                        </a:cubicBezTo>
                        <a:cubicBezTo>
                          <a:pt x="4155" y="1886"/>
                          <a:pt x="4040" y="1869"/>
                          <a:pt x="3932" y="1844"/>
                        </a:cubicBezTo>
                        <a:cubicBezTo>
                          <a:pt x="3940" y="1828"/>
                          <a:pt x="3949" y="1811"/>
                          <a:pt x="3949" y="1803"/>
                        </a:cubicBezTo>
                        <a:close/>
                        <a:moveTo>
                          <a:pt x="7002" y="1439"/>
                        </a:moveTo>
                        <a:lnTo>
                          <a:pt x="7002" y="1439"/>
                        </a:lnTo>
                        <a:cubicBezTo>
                          <a:pt x="6869" y="1662"/>
                          <a:pt x="6671" y="1828"/>
                          <a:pt x="6431" y="1919"/>
                        </a:cubicBezTo>
                        <a:cubicBezTo>
                          <a:pt x="6605" y="1828"/>
                          <a:pt x="6754" y="1687"/>
                          <a:pt x="6861" y="1522"/>
                        </a:cubicBezTo>
                        <a:cubicBezTo>
                          <a:pt x="6903" y="1497"/>
                          <a:pt x="6952" y="1472"/>
                          <a:pt x="7002" y="1439"/>
                        </a:cubicBezTo>
                        <a:close/>
                        <a:moveTo>
                          <a:pt x="3609" y="2101"/>
                        </a:moveTo>
                        <a:lnTo>
                          <a:pt x="3742" y="2126"/>
                        </a:lnTo>
                        <a:lnTo>
                          <a:pt x="3849" y="2159"/>
                        </a:lnTo>
                        <a:lnTo>
                          <a:pt x="3609" y="2101"/>
                        </a:lnTo>
                        <a:close/>
                        <a:moveTo>
                          <a:pt x="6514" y="2208"/>
                        </a:moveTo>
                        <a:lnTo>
                          <a:pt x="6514" y="2208"/>
                        </a:lnTo>
                        <a:cubicBezTo>
                          <a:pt x="6265" y="2308"/>
                          <a:pt x="6009" y="2366"/>
                          <a:pt x="5744" y="2374"/>
                        </a:cubicBezTo>
                        <a:cubicBezTo>
                          <a:pt x="5785" y="2357"/>
                          <a:pt x="5827" y="2349"/>
                          <a:pt x="5868" y="2332"/>
                        </a:cubicBezTo>
                        <a:cubicBezTo>
                          <a:pt x="6092" y="2316"/>
                          <a:pt x="6307" y="2275"/>
                          <a:pt x="6514" y="2208"/>
                        </a:cubicBezTo>
                        <a:close/>
                        <a:moveTo>
                          <a:pt x="7821" y="0"/>
                        </a:moveTo>
                        <a:cubicBezTo>
                          <a:pt x="7773" y="0"/>
                          <a:pt x="7725" y="19"/>
                          <a:pt x="7689" y="65"/>
                        </a:cubicBezTo>
                        <a:cubicBezTo>
                          <a:pt x="7325" y="578"/>
                          <a:pt x="6861" y="1075"/>
                          <a:pt x="6265" y="1298"/>
                        </a:cubicBezTo>
                        <a:cubicBezTo>
                          <a:pt x="6041" y="1382"/>
                          <a:pt x="5814" y="1416"/>
                          <a:pt x="5587" y="1416"/>
                        </a:cubicBezTo>
                        <a:cubicBezTo>
                          <a:pt x="5095" y="1416"/>
                          <a:pt x="4603" y="1256"/>
                          <a:pt x="4139" y="1091"/>
                        </a:cubicBezTo>
                        <a:cubicBezTo>
                          <a:pt x="3585" y="893"/>
                          <a:pt x="3047" y="694"/>
                          <a:pt x="2459" y="636"/>
                        </a:cubicBezTo>
                        <a:cubicBezTo>
                          <a:pt x="1781" y="570"/>
                          <a:pt x="1086" y="587"/>
                          <a:pt x="407" y="578"/>
                        </a:cubicBezTo>
                        <a:cubicBezTo>
                          <a:pt x="366" y="578"/>
                          <a:pt x="333" y="587"/>
                          <a:pt x="300" y="611"/>
                        </a:cubicBezTo>
                        <a:cubicBezTo>
                          <a:pt x="272" y="559"/>
                          <a:pt x="213" y="533"/>
                          <a:pt x="156" y="533"/>
                        </a:cubicBezTo>
                        <a:cubicBezTo>
                          <a:pt x="77" y="533"/>
                          <a:pt x="1" y="582"/>
                          <a:pt x="10" y="678"/>
                        </a:cubicBezTo>
                        <a:cubicBezTo>
                          <a:pt x="51" y="1124"/>
                          <a:pt x="85" y="1563"/>
                          <a:pt x="101" y="2010"/>
                        </a:cubicBezTo>
                        <a:cubicBezTo>
                          <a:pt x="101" y="2078"/>
                          <a:pt x="157" y="2161"/>
                          <a:pt x="237" y="2161"/>
                        </a:cubicBezTo>
                        <a:cubicBezTo>
                          <a:pt x="244" y="2161"/>
                          <a:pt x="251" y="2160"/>
                          <a:pt x="258" y="2159"/>
                        </a:cubicBezTo>
                        <a:cubicBezTo>
                          <a:pt x="597" y="2116"/>
                          <a:pt x="937" y="2095"/>
                          <a:pt x="1278" y="2095"/>
                        </a:cubicBezTo>
                        <a:cubicBezTo>
                          <a:pt x="1862" y="2095"/>
                          <a:pt x="2447" y="2157"/>
                          <a:pt x="3022" y="2283"/>
                        </a:cubicBezTo>
                        <a:cubicBezTo>
                          <a:pt x="3775" y="2448"/>
                          <a:pt x="4503" y="2647"/>
                          <a:pt x="5289" y="2647"/>
                        </a:cubicBezTo>
                        <a:cubicBezTo>
                          <a:pt x="5352" y="2647"/>
                          <a:pt x="5415" y="2647"/>
                          <a:pt x="5479" y="2647"/>
                        </a:cubicBezTo>
                        <a:cubicBezTo>
                          <a:pt x="6019" y="2647"/>
                          <a:pt x="6579" y="2627"/>
                          <a:pt x="6994" y="2250"/>
                        </a:cubicBezTo>
                        <a:cubicBezTo>
                          <a:pt x="7515" y="1786"/>
                          <a:pt x="7647" y="1075"/>
                          <a:pt x="7813" y="438"/>
                        </a:cubicBezTo>
                        <a:cubicBezTo>
                          <a:pt x="7813" y="429"/>
                          <a:pt x="7813" y="421"/>
                          <a:pt x="7813" y="413"/>
                        </a:cubicBezTo>
                        <a:cubicBezTo>
                          <a:pt x="7854" y="347"/>
                          <a:pt x="7904" y="289"/>
                          <a:pt x="7953" y="223"/>
                        </a:cubicBezTo>
                        <a:cubicBezTo>
                          <a:pt x="8041" y="111"/>
                          <a:pt x="7934" y="0"/>
                          <a:pt x="7821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cs typeface="2  Nazanin" panose="00000400000000000000" pitchFamily="2" charset="-78"/>
                    </a:endParaRPr>
                  </a:p>
                </p:txBody>
              </p:sp>
              <p:sp>
                <p:nvSpPr>
                  <p:cNvPr id="37" name="Google Shape;1302;p42">
                    <a:extLst>
                      <a:ext uri="{FF2B5EF4-FFF2-40B4-BE49-F238E27FC236}">
                        <a16:creationId xmlns:a16="http://schemas.microsoft.com/office/drawing/2014/main" id="{2291685D-4084-4465-B7AC-F95D0BCB7D88}"/>
                      </a:ext>
                    </a:extLst>
                  </p:cNvPr>
                  <p:cNvSpPr/>
                  <p:nvPr/>
                </p:nvSpPr>
                <p:spPr>
                  <a:xfrm>
                    <a:off x="5067831" y="3397375"/>
                    <a:ext cx="852378" cy="730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66" h="8175" extrusionOk="0">
                        <a:moveTo>
                          <a:pt x="8010" y="5392"/>
                        </a:moveTo>
                        <a:lnTo>
                          <a:pt x="8010" y="5392"/>
                        </a:lnTo>
                        <a:cubicBezTo>
                          <a:pt x="7962" y="5596"/>
                          <a:pt x="7921" y="5799"/>
                          <a:pt x="7864" y="5995"/>
                        </a:cubicBezTo>
                        <a:lnTo>
                          <a:pt x="7864" y="5995"/>
                        </a:lnTo>
                        <a:lnTo>
                          <a:pt x="7729" y="5748"/>
                        </a:lnTo>
                        <a:cubicBezTo>
                          <a:pt x="7828" y="5632"/>
                          <a:pt x="7919" y="5516"/>
                          <a:pt x="8010" y="5392"/>
                        </a:cubicBezTo>
                        <a:close/>
                        <a:moveTo>
                          <a:pt x="4865" y="238"/>
                        </a:moveTo>
                        <a:cubicBezTo>
                          <a:pt x="5053" y="238"/>
                          <a:pt x="5242" y="253"/>
                          <a:pt x="5429" y="279"/>
                        </a:cubicBezTo>
                        <a:cubicBezTo>
                          <a:pt x="7108" y="510"/>
                          <a:pt x="8019" y="1785"/>
                          <a:pt x="8201" y="3398"/>
                        </a:cubicBezTo>
                        <a:cubicBezTo>
                          <a:pt x="8217" y="3564"/>
                          <a:pt x="8225" y="3729"/>
                          <a:pt x="8225" y="3895"/>
                        </a:cubicBezTo>
                        <a:cubicBezTo>
                          <a:pt x="8209" y="3911"/>
                          <a:pt x="8201" y="3936"/>
                          <a:pt x="8201" y="3953"/>
                        </a:cubicBezTo>
                        <a:cubicBezTo>
                          <a:pt x="8176" y="4151"/>
                          <a:pt x="8159" y="4341"/>
                          <a:pt x="8134" y="4548"/>
                        </a:cubicBezTo>
                        <a:cubicBezTo>
                          <a:pt x="8035" y="4904"/>
                          <a:pt x="7853" y="5227"/>
                          <a:pt x="7613" y="5508"/>
                        </a:cubicBezTo>
                        <a:cubicBezTo>
                          <a:pt x="7130" y="6087"/>
                          <a:pt x="6426" y="6528"/>
                          <a:pt x="5655" y="6528"/>
                        </a:cubicBezTo>
                        <a:cubicBezTo>
                          <a:pt x="5621" y="6528"/>
                          <a:pt x="5587" y="6528"/>
                          <a:pt x="5553" y="6526"/>
                        </a:cubicBezTo>
                        <a:cubicBezTo>
                          <a:pt x="4684" y="6484"/>
                          <a:pt x="3857" y="5971"/>
                          <a:pt x="3013" y="5806"/>
                        </a:cubicBezTo>
                        <a:cubicBezTo>
                          <a:pt x="2443" y="5693"/>
                          <a:pt x="1863" y="5634"/>
                          <a:pt x="1284" y="5634"/>
                        </a:cubicBezTo>
                        <a:cubicBezTo>
                          <a:pt x="1012" y="5634"/>
                          <a:pt x="742" y="5647"/>
                          <a:pt x="473" y="5674"/>
                        </a:cubicBezTo>
                        <a:cubicBezTo>
                          <a:pt x="1267" y="4689"/>
                          <a:pt x="1523" y="3431"/>
                          <a:pt x="2069" y="2298"/>
                        </a:cubicBezTo>
                        <a:cubicBezTo>
                          <a:pt x="2367" y="1669"/>
                          <a:pt x="2781" y="1057"/>
                          <a:pt x="3360" y="659"/>
                        </a:cubicBezTo>
                        <a:cubicBezTo>
                          <a:pt x="3812" y="354"/>
                          <a:pt x="4336" y="238"/>
                          <a:pt x="4865" y="238"/>
                        </a:cubicBezTo>
                        <a:close/>
                        <a:moveTo>
                          <a:pt x="7671" y="5814"/>
                        </a:moveTo>
                        <a:lnTo>
                          <a:pt x="7837" y="6120"/>
                        </a:lnTo>
                        <a:cubicBezTo>
                          <a:pt x="7787" y="6286"/>
                          <a:pt x="7729" y="6451"/>
                          <a:pt x="7663" y="6609"/>
                        </a:cubicBezTo>
                        <a:lnTo>
                          <a:pt x="7406" y="6071"/>
                        </a:lnTo>
                        <a:cubicBezTo>
                          <a:pt x="7497" y="5988"/>
                          <a:pt x="7588" y="5897"/>
                          <a:pt x="7671" y="5814"/>
                        </a:cubicBezTo>
                        <a:close/>
                        <a:moveTo>
                          <a:pt x="7348" y="6120"/>
                        </a:moveTo>
                        <a:lnTo>
                          <a:pt x="7621" y="6700"/>
                        </a:lnTo>
                        <a:cubicBezTo>
                          <a:pt x="7613" y="6724"/>
                          <a:pt x="7605" y="6741"/>
                          <a:pt x="7597" y="6758"/>
                        </a:cubicBezTo>
                        <a:cubicBezTo>
                          <a:pt x="7532" y="6912"/>
                          <a:pt x="7442" y="7051"/>
                          <a:pt x="7337" y="7181"/>
                        </a:cubicBezTo>
                        <a:lnTo>
                          <a:pt x="7337" y="7181"/>
                        </a:lnTo>
                        <a:cubicBezTo>
                          <a:pt x="7222" y="6919"/>
                          <a:pt x="7082" y="6656"/>
                          <a:pt x="6935" y="6410"/>
                        </a:cubicBezTo>
                        <a:cubicBezTo>
                          <a:pt x="7075" y="6319"/>
                          <a:pt x="7216" y="6228"/>
                          <a:pt x="7348" y="6120"/>
                        </a:cubicBezTo>
                        <a:close/>
                        <a:moveTo>
                          <a:pt x="1168" y="5864"/>
                        </a:moveTo>
                        <a:cubicBezTo>
                          <a:pt x="1333" y="6352"/>
                          <a:pt x="1523" y="6840"/>
                          <a:pt x="1730" y="7312"/>
                        </a:cubicBezTo>
                        <a:cubicBezTo>
                          <a:pt x="1609" y="7302"/>
                          <a:pt x="1485" y="7298"/>
                          <a:pt x="1361" y="7298"/>
                        </a:cubicBezTo>
                        <a:cubicBezTo>
                          <a:pt x="1274" y="7298"/>
                          <a:pt x="1187" y="7300"/>
                          <a:pt x="1101" y="7304"/>
                        </a:cubicBezTo>
                        <a:cubicBezTo>
                          <a:pt x="919" y="6824"/>
                          <a:pt x="721" y="6360"/>
                          <a:pt x="497" y="5897"/>
                        </a:cubicBezTo>
                        <a:cubicBezTo>
                          <a:pt x="721" y="5880"/>
                          <a:pt x="944" y="5872"/>
                          <a:pt x="1168" y="5864"/>
                        </a:cubicBezTo>
                        <a:close/>
                        <a:moveTo>
                          <a:pt x="423" y="5905"/>
                        </a:moveTo>
                        <a:cubicBezTo>
                          <a:pt x="423" y="5914"/>
                          <a:pt x="423" y="5922"/>
                          <a:pt x="423" y="5930"/>
                        </a:cubicBezTo>
                        <a:cubicBezTo>
                          <a:pt x="646" y="6377"/>
                          <a:pt x="845" y="6840"/>
                          <a:pt x="1019" y="7304"/>
                        </a:cubicBezTo>
                        <a:cubicBezTo>
                          <a:pt x="878" y="7312"/>
                          <a:pt x="737" y="7328"/>
                          <a:pt x="597" y="7353"/>
                        </a:cubicBezTo>
                        <a:cubicBezTo>
                          <a:pt x="473" y="7179"/>
                          <a:pt x="365" y="6989"/>
                          <a:pt x="282" y="6799"/>
                        </a:cubicBezTo>
                        <a:cubicBezTo>
                          <a:pt x="266" y="6509"/>
                          <a:pt x="249" y="6220"/>
                          <a:pt x="233" y="5938"/>
                        </a:cubicBezTo>
                        <a:lnTo>
                          <a:pt x="257" y="5914"/>
                        </a:lnTo>
                        <a:lnTo>
                          <a:pt x="307" y="5914"/>
                        </a:lnTo>
                        <a:lnTo>
                          <a:pt x="423" y="5905"/>
                        </a:lnTo>
                        <a:close/>
                        <a:moveTo>
                          <a:pt x="299" y="6997"/>
                        </a:moveTo>
                        <a:cubicBezTo>
                          <a:pt x="357" y="7122"/>
                          <a:pt x="431" y="7246"/>
                          <a:pt x="514" y="7362"/>
                        </a:cubicBezTo>
                        <a:lnTo>
                          <a:pt x="315" y="7403"/>
                        </a:lnTo>
                        <a:cubicBezTo>
                          <a:pt x="307" y="7271"/>
                          <a:pt x="307" y="7138"/>
                          <a:pt x="299" y="6997"/>
                        </a:cubicBezTo>
                        <a:close/>
                        <a:moveTo>
                          <a:pt x="1242" y="5872"/>
                        </a:moveTo>
                        <a:cubicBezTo>
                          <a:pt x="1441" y="5872"/>
                          <a:pt x="1631" y="5880"/>
                          <a:pt x="1829" y="5889"/>
                        </a:cubicBezTo>
                        <a:cubicBezTo>
                          <a:pt x="2078" y="6385"/>
                          <a:pt x="2301" y="6898"/>
                          <a:pt x="2508" y="7419"/>
                        </a:cubicBezTo>
                        <a:cubicBezTo>
                          <a:pt x="2276" y="7370"/>
                          <a:pt x="2053" y="7337"/>
                          <a:pt x="1813" y="7320"/>
                        </a:cubicBezTo>
                        <a:cubicBezTo>
                          <a:pt x="1606" y="6849"/>
                          <a:pt x="1416" y="6360"/>
                          <a:pt x="1242" y="5872"/>
                        </a:cubicBezTo>
                        <a:close/>
                        <a:moveTo>
                          <a:pt x="1921" y="5889"/>
                        </a:moveTo>
                        <a:lnTo>
                          <a:pt x="1921" y="5889"/>
                        </a:lnTo>
                        <a:cubicBezTo>
                          <a:pt x="2136" y="5905"/>
                          <a:pt x="2351" y="5930"/>
                          <a:pt x="2566" y="5963"/>
                        </a:cubicBezTo>
                        <a:cubicBezTo>
                          <a:pt x="2723" y="6501"/>
                          <a:pt x="2930" y="7031"/>
                          <a:pt x="3186" y="7544"/>
                        </a:cubicBezTo>
                        <a:cubicBezTo>
                          <a:pt x="2988" y="7502"/>
                          <a:pt x="2789" y="7461"/>
                          <a:pt x="2599" y="7428"/>
                        </a:cubicBezTo>
                        <a:cubicBezTo>
                          <a:pt x="2392" y="6906"/>
                          <a:pt x="2160" y="6393"/>
                          <a:pt x="1921" y="5889"/>
                        </a:cubicBezTo>
                        <a:close/>
                        <a:moveTo>
                          <a:pt x="6860" y="6443"/>
                        </a:moveTo>
                        <a:cubicBezTo>
                          <a:pt x="7017" y="6708"/>
                          <a:pt x="7158" y="6981"/>
                          <a:pt x="7274" y="7262"/>
                        </a:cubicBezTo>
                        <a:cubicBezTo>
                          <a:pt x="7150" y="7411"/>
                          <a:pt x="6993" y="7544"/>
                          <a:pt x="6819" y="7643"/>
                        </a:cubicBezTo>
                        <a:lnTo>
                          <a:pt x="6372" y="6650"/>
                        </a:lnTo>
                        <a:cubicBezTo>
                          <a:pt x="6538" y="6600"/>
                          <a:pt x="6703" y="6534"/>
                          <a:pt x="6860" y="6443"/>
                        </a:cubicBezTo>
                        <a:close/>
                        <a:moveTo>
                          <a:pt x="2649" y="5971"/>
                        </a:moveTo>
                        <a:lnTo>
                          <a:pt x="2649" y="5971"/>
                        </a:lnTo>
                        <a:cubicBezTo>
                          <a:pt x="2864" y="6005"/>
                          <a:pt x="3079" y="6054"/>
                          <a:pt x="3286" y="6104"/>
                        </a:cubicBezTo>
                        <a:cubicBezTo>
                          <a:pt x="3517" y="6633"/>
                          <a:pt x="3724" y="7163"/>
                          <a:pt x="3923" y="7701"/>
                        </a:cubicBezTo>
                        <a:lnTo>
                          <a:pt x="3277" y="7560"/>
                        </a:lnTo>
                        <a:cubicBezTo>
                          <a:pt x="3021" y="7047"/>
                          <a:pt x="2806" y="6518"/>
                          <a:pt x="2649" y="5971"/>
                        </a:cubicBezTo>
                        <a:close/>
                        <a:moveTo>
                          <a:pt x="3385" y="6129"/>
                        </a:moveTo>
                        <a:lnTo>
                          <a:pt x="3509" y="6162"/>
                        </a:lnTo>
                        <a:cubicBezTo>
                          <a:pt x="3691" y="6211"/>
                          <a:pt x="3873" y="6278"/>
                          <a:pt x="4047" y="6344"/>
                        </a:cubicBezTo>
                        <a:cubicBezTo>
                          <a:pt x="4237" y="6849"/>
                          <a:pt x="4436" y="7345"/>
                          <a:pt x="4651" y="7841"/>
                        </a:cubicBezTo>
                        <a:cubicBezTo>
                          <a:pt x="4436" y="7808"/>
                          <a:pt x="4229" y="7767"/>
                          <a:pt x="4014" y="7726"/>
                        </a:cubicBezTo>
                        <a:cubicBezTo>
                          <a:pt x="3824" y="7188"/>
                          <a:pt x="3608" y="6650"/>
                          <a:pt x="3385" y="6129"/>
                        </a:cubicBezTo>
                        <a:close/>
                        <a:moveTo>
                          <a:pt x="6298" y="6675"/>
                        </a:moveTo>
                        <a:cubicBezTo>
                          <a:pt x="6446" y="7006"/>
                          <a:pt x="6604" y="7345"/>
                          <a:pt x="6753" y="7684"/>
                        </a:cubicBezTo>
                        <a:cubicBezTo>
                          <a:pt x="6579" y="7775"/>
                          <a:pt x="6380" y="7841"/>
                          <a:pt x="6190" y="7883"/>
                        </a:cubicBezTo>
                        <a:cubicBezTo>
                          <a:pt x="6016" y="7519"/>
                          <a:pt x="5859" y="7138"/>
                          <a:pt x="5710" y="6758"/>
                        </a:cubicBezTo>
                        <a:lnTo>
                          <a:pt x="5867" y="6758"/>
                        </a:lnTo>
                        <a:cubicBezTo>
                          <a:pt x="6016" y="6741"/>
                          <a:pt x="6157" y="6716"/>
                          <a:pt x="6298" y="6675"/>
                        </a:cubicBezTo>
                        <a:close/>
                        <a:moveTo>
                          <a:pt x="4146" y="6377"/>
                        </a:moveTo>
                        <a:lnTo>
                          <a:pt x="4146" y="6377"/>
                        </a:lnTo>
                        <a:cubicBezTo>
                          <a:pt x="4378" y="6460"/>
                          <a:pt x="4610" y="6551"/>
                          <a:pt x="4841" y="6625"/>
                        </a:cubicBezTo>
                        <a:cubicBezTo>
                          <a:pt x="5048" y="7055"/>
                          <a:pt x="5255" y="7494"/>
                          <a:pt x="5462" y="7932"/>
                        </a:cubicBezTo>
                        <a:lnTo>
                          <a:pt x="5346" y="7932"/>
                        </a:lnTo>
                        <a:cubicBezTo>
                          <a:pt x="5139" y="7916"/>
                          <a:pt x="4941" y="7891"/>
                          <a:pt x="4742" y="7858"/>
                        </a:cubicBezTo>
                        <a:cubicBezTo>
                          <a:pt x="4527" y="7370"/>
                          <a:pt x="4328" y="6873"/>
                          <a:pt x="4146" y="6377"/>
                        </a:cubicBezTo>
                        <a:close/>
                        <a:moveTo>
                          <a:pt x="4941" y="6650"/>
                        </a:moveTo>
                        <a:lnTo>
                          <a:pt x="4941" y="6650"/>
                        </a:lnTo>
                        <a:cubicBezTo>
                          <a:pt x="5164" y="6716"/>
                          <a:pt x="5396" y="6749"/>
                          <a:pt x="5627" y="6758"/>
                        </a:cubicBezTo>
                        <a:cubicBezTo>
                          <a:pt x="5776" y="7146"/>
                          <a:pt x="5933" y="7527"/>
                          <a:pt x="6107" y="7899"/>
                        </a:cubicBezTo>
                        <a:cubicBezTo>
                          <a:pt x="5925" y="7932"/>
                          <a:pt x="5735" y="7941"/>
                          <a:pt x="5545" y="7941"/>
                        </a:cubicBezTo>
                        <a:cubicBezTo>
                          <a:pt x="5346" y="7510"/>
                          <a:pt x="5147" y="7080"/>
                          <a:pt x="4941" y="6650"/>
                        </a:cubicBezTo>
                        <a:close/>
                        <a:moveTo>
                          <a:pt x="4939" y="0"/>
                        </a:moveTo>
                        <a:cubicBezTo>
                          <a:pt x="4148" y="0"/>
                          <a:pt x="3371" y="256"/>
                          <a:pt x="2789" y="833"/>
                        </a:cubicBezTo>
                        <a:cubicBezTo>
                          <a:pt x="1408" y="2207"/>
                          <a:pt x="1424" y="4366"/>
                          <a:pt x="84" y="5756"/>
                        </a:cubicBezTo>
                        <a:cubicBezTo>
                          <a:pt x="34" y="5765"/>
                          <a:pt x="1" y="5814"/>
                          <a:pt x="1" y="5864"/>
                        </a:cubicBezTo>
                        <a:cubicBezTo>
                          <a:pt x="34" y="6427"/>
                          <a:pt x="59" y="6989"/>
                          <a:pt x="92" y="7544"/>
                        </a:cubicBezTo>
                        <a:cubicBezTo>
                          <a:pt x="92" y="7616"/>
                          <a:pt x="148" y="7663"/>
                          <a:pt x="212" y="7663"/>
                        </a:cubicBezTo>
                        <a:cubicBezTo>
                          <a:pt x="222" y="7663"/>
                          <a:pt x="231" y="7662"/>
                          <a:pt x="241" y="7659"/>
                        </a:cubicBezTo>
                        <a:cubicBezTo>
                          <a:pt x="619" y="7558"/>
                          <a:pt x="994" y="7518"/>
                          <a:pt x="1367" y="7518"/>
                        </a:cubicBezTo>
                        <a:cubicBezTo>
                          <a:pt x="2122" y="7518"/>
                          <a:pt x="2869" y="7684"/>
                          <a:pt x="3617" y="7850"/>
                        </a:cubicBezTo>
                        <a:cubicBezTo>
                          <a:pt x="4270" y="7996"/>
                          <a:pt x="4965" y="8174"/>
                          <a:pt x="5643" y="8174"/>
                        </a:cubicBezTo>
                        <a:cubicBezTo>
                          <a:pt x="5883" y="8174"/>
                          <a:pt x="6122" y="8152"/>
                          <a:pt x="6355" y="8098"/>
                        </a:cubicBezTo>
                        <a:cubicBezTo>
                          <a:pt x="7845" y="7759"/>
                          <a:pt x="8176" y="6062"/>
                          <a:pt x="8350" y="4672"/>
                        </a:cubicBezTo>
                        <a:cubicBezTo>
                          <a:pt x="8424" y="4424"/>
                          <a:pt x="8465" y="4168"/>
                          <a:pt x="8465" y="3919"/>
                        </a:cubicBezTo>
                        <a:cubicBezTo>
                          <a:pt x="8441" y="2529"/>
                          <a:pt x="7911" y="974"/>
                          <a:pt x="6571" y="362"/>
                        </a:cubicBezTo>
                        <a:cubicBezTo>
                          <a:pt x="6063" y="128"/>
                          <a:pt x="5498" y="0"/>
                          <a:pt x="4939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cs typeface="2  Nazanin" panose="00000400000000000000" pitchFamily="2" charset="-78"/>
                    </a:endParaRPr>
                  </a:p>
                </p:txBody>
              </p:sp>
            </p:grpSp>
            <p:sp>
              <p:nvSpPr>
                <p:cNvPr id="34" name="Google Shape;1303;p42">
                  <a:extLst>
                    <a:ext uri="{FF2B5EF4-FFF2-40B4-BE49-F238E27FC236}">
                      <a16:creationId xmlns:a16="http://schemas.microsoft.com/office/drawing/2014/main" id="{A075370B-A7EB-4885-89E8-3ACC9DE7CECF}"/>
                    </a:ext>
                  </a:extLst>
                </p:cNvPr>
                <p:cNvSpPr txBox="1"/>
                <p:nvPr/>
              </p:nvSpPr>
              <p:spPr>
                <a:xfrm flipH="1">
                  <a:off x="5215651" y="3482125"/>
                  <a:ext cx="665700" cy="449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" sz="2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07070"/>
                      </a:solidFill>
                      <a:effectLst/>
                      <a:uLnTx/>
                      <a:uFillTx/>
                      <a:latin typeface="Fira Sans Extra Condensed Medium"/>
                      <a:ea typeface="Fira Sans Extra Condensed Medium"/>
                      <a:cs typeface="2  Nazanin" panose="00000400000000000000" pitchFamily="2" charset="-78"/>
                      <a:sym typeface="Fira Sans Extra Condensed Medium"/>
                    </a:rPr>
                    <a:t>02</a:t>
                  </a:r>
                  <a:endParaRPr kumimoji="0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7070"/>
                    </a:solidFill>
                    <a:effectLst/>
                    <a:uLnTx/>
                    <a:uFillTx/>
                    <a:latin typeface="Fira Sans Extra Condensed Medium"/>
                    <a:ea typeface="Fira Sans Extra Condensed Medium"/>
                    <a:cs typeface="2  Nazanin" panose="00000400000000000000" pitchFamily="2" charset="-78"/>
                    <a:sym typeface="Fira Sans Extra Condensed Medium"/>
                  </a:endParaRPr>
                </a:p>
              </p:txBody>
            </p:sp>
          </p:grpSp>
          <p:grpSp>
            <p:nvGrpSpPr>
              <p:cNvPr id="20" name="Google Shape;1304;p42">
                <a:extLst>
                  <a:ext uri="{FF2B5EF4-FFF2-40B4-BE49-F238E27FC236}">
                    <a16:creationId xmlns:a16="http://schemas.microsoft.com/office/drawing/2014/main" id="{81132A34-B208-44EA-9144-47F7F54EFCF4}"/>
                  </a:ext>
                </a:extLst>
              </p:cNvPr>
              <p:cNvGrpSpPr/>
              <p:nvPr/>
            </p:nvGrpSpPr>
            <p:grpSpPr>
              <a:xfrm>
                <a:off x="3106546" y="3440026"/>
                <a:ext cx="668579" cy="818682"/>
                <a:chOff x="2918246" y="3440026"/>
                <a:chExt cx="668579" cy="818682"/>
              </a:xfrm>
            </p:grpSpPr>
            <p:grpSp>
              <p:nvGrpSpPr>
                <p:cNvPr id="28" name="Google Shape;1305;p42">
                  <a:extLst>
                    <a:ext uri="{FF2B5EF4-FFF2-40B4-BE49-F238E27FC236}">
                      <a16:creationId xmlns:a16="http://schemas.microsoft.com/office/drawing/2014/main" id="{60F9B919-1AE8-4C80-BC1E-AB54521745C2}"/>
                    </a:ext>
                  </a:extLst>
                </p:cNvPr>
                <p:cNvGrpSpPr/>
                <p:nvPr/>
              </p:nvGrpSpPr>
              <p:grpSpPr>
                <a:xfrm>
                  <a:off x="2918246" y="3440026"/>
                  <a:ext cx="665713" cy="818682"/>
                  <a:chOff x="2918246" y="3440026"/>
                  <a:chExt cx="665713" cy="818682"/>
                </a:xfrm>
              </p:grpSpPr>
              <p:sp>
                <p:nvSpPr>
                  <p:cNvPr id="30" name="Google Shape;1306;p42">
                    <a:extLst>
                      <a:ext uri="{FF2B5EF4-FFF2-40B4-BE49-F238E27FC236}">
                        <a16:creationId xmlns:a16="http://schemas.microsoft.com/office/drawing/2014/main" id="{D364206B-5036-4C34-B61B-8B91D3AABD17}"/>
                      </a:ext>
                    </a:extLst>
                  </p:cNvPr>
                  <p:cNvSpPr/>
                  <p:nvPr/>
                </p:nvSpPr>
                <p:spPr>
                  <a:xfrm>
                    <a:off x="2931311" y="3953373"/>
                    <a:ext cx="628762" cy="2844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45" h="3185" extrusionOk="0">
                        <a:moveTo>
                          <a:pt x="571" y="1336"/>
                        </a:moveTo>
                        <a:cubicBezTo>
                          <a:pt x="596" y="1369"/>
                          <a:pt x="621" y="1394"/>
                          <a:pt x="654" y="1419"/>
                        </a:cubicBezTo>
                        <a:lnTo>
                          <a:pt x="645" y="1427"/>
                        </a:lnTo>
                        <a:cubicBezTo>
                          <a:pt x="637" y="1423"/>
                          <a:pt x="629" y="1421"/>
                          <a:pt x="621" y="1421"/>
                        </a:cubicBezTo>
                        <a:cubicBezTo>
                          <a:pt x="612" y="1421"/>
                          <a:pt x="604" y="1423"/>
                          <a:pt x="596" y="1427"/>
                        </a:cubicBezTo>
                        <a:cubicBezTo>
                          <a:pt x="587" y="1394"/>
                          <a:pt x="579" y="1369"/>
                          <a:pt x="571" y="1336"/>
                        </a:cubicBezTo>
                        <a:close/>
                        <a:moveTo>
                          <a:pt x="263" y="1"/>
                        </a:moveTo>
                        <a:cubicBezTo>
                          <a:pt x="184" y="1"/>
                          <a:pt x="99" y="52"/>
                          <a:pt x="91" y="153"/>
                        </a:cubicBezTo>
                        <a:cubicBezTo>
                          <a:pt x="33" y="955"/>
                          <a:pt x="0" y="1890"/>
                          <a:pt x="654" y="2478"/>
                        </a:cubicBezTo>
                        <a:cubicBezTo>
                          <a:pt x="1274" y="3032"/>
                          <a:pt x="2242" y="3156"/>
                          <a:pt x="3045" y="3173"/>
                        </a:cubicBezTo>
                        <a:cubicBezTo>
                          <a:pt x="3238" y="3177"/>
                          <a:pt x="3445" y="3185"/>
                          <a:pt x="3656" y="3185"/>
                        </a:cubicBezTo>
                        <a:cubicBezTo>
                          <a:pt x="4260" y="3185"/>
                          <a:pt x="4898" y="3122"/>
                          <a:pt x="5345" y="2742"/>
                        </a:cubicBezTo>
                        <a:cubicBezTo>
                          <a:pt x="5560" y="2560"/>
                          <a:pt x="5718" y="2329"/>
                          <a:pt x="5809" y="2064"/>
                        </a:cubicBezTo>
                        <a:cubicBezTo>
                          <a:pt x="5817" y="2039"/>
                          <a:pt x="5825" y="2014"/>
                          <a:pt x="5825" y="1989"/>
                        </a:cubicBezTo>
                        <a:cubicBezTo>
                          <a:pt x="5991" y="1452"/>
                          <a:pt x="5957" y="839"/>
                          <a:pt x="6189" y="302"/>
                        </a:cubicBezTo>
                        <a:cubicBezTo>
                          <a:pt x="6189" y="293"/>
                          <a:pt x="6197" y="277"/>
                          <a:pt x="6206" y="268"/>
                        </a:cubicBezTo>
                        <a:cubicBezTo>
                          <a:pt x="6244" y="158"/>
                          <a:pt x="6136" y="70"/>
                          <a:pt x="6037" y="70"/>
                        </a:cubicBezTo>
                        <a:cubicBezTo>
                          <a:pt x="5988" y="70"/>
                          <a:pt x="5941" y="92"/>
                          <a:pt x="5916" y="144"/>
                        </a:cubicBezTo>
                        <a:lnTo>
                          <a:pt x="5908" y="186"/>
                        </a:lnTo>
                        <a:cubicBezTo>
                          <a:pt x="5718" y="666"/>
                          <a:pt x="5329" y="1013"/>
                          <a:pt x="4898" y="1278"/>
                        </a:cubicBezTo>
                        <a:cubicBezTo>
                          <a:pt x="4361" y="1617"/>
                          <a:pt x="3864" y="1692"/>
                          <a:pt x="3235" y="1708"/>
                        </a:cubicBezTo>
                        <a:cubicBezTo>
                          <a:pt x="3104" y="1712"/>
                          <a:pt x="2967" y="1716"/>
                          <a:pt x="2827" y="1716"/>
                        </a:cubicBezTo>
                        <a:cubicBezTo>
                          <a:pt x="1869" y="1716"/>
                          <a:pt x="763" y="1562"/>
                          <a:pt x="439" y="508"/>
                        </a:cubicBezTo>
                        <a:cubicBezTo>
                          <a:pt x="430" y="484"/>
                          <a:pt x="405" y="459"/>
                          <a:pt x="389" y="442"/>
                        </a:cubicBezTo>
                        <a:cubicBezTo>
                          <a:pt x="389" y="343"/>
                          <a:pt x="397" y="244"/>
                          <a:pt x="405" y="153"/>
                        </a:cubicBezTo>
                        <a:cubicBezTo>
                          <a:pt x="414" y="50"/>
                          <a:pt x="341" y="1"/>
                          <a:pt x="263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cs typeface="2  Nazanin" panose="00000400000000000000" pitchFamily="2" charset="-78"/>
                    </a:endParaRPr>
                  </a:p>
                </p:txBody>
              </p:sp>
              <p:sp>
                <p:nvSpPr>
                  <p:cNvPr id="31" name="Google Shape;1307;p42">
                    <a:extLst>
                      <a:ext uri="{FF2B5EF4-FFF2-40B4-BE49-F238E27FC236}">
                        <a16:creationId xmlns:a16="http://schemas.microsoft.com/office/drawing/2014/main" id="{C0EE1639-BB90-4D1F-AA77-E758049832FA}"/>
                      </a:ext>
                    </a:extLst>
                  </p:cNvPr>
                  <p:cNvSpPr/>
                  <p:nvPr/>
                </p:nvSpPr>
                <p:spPr>
                  <a:xfrm>
                    <a:off x="2936244" y="3446731"/>
                    <a:ext cx="639032" cy="6593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47" h="7383" extrusionOk="0">
                        <a:moveTo>
                          <a:pt x="348" y="1"/>
                        </a:moveTo>
                        <a:cubicBezTo>
                          <a:pt x="348" y="1"/>
                          <a:pt x="348" y="1"/>
                          <a:pt x="348" y="1"/>
                        </a:cubicBezTo>
                        <a:lnTo>
                          <a:pt x="348" y="1"/>
                        </a:lnTo>
                        <a:lnTo>
                          <a:pt x="299" y="919"/>
                        </a:lnTo>
                        <a:cubicBezTo>
                          <a:pt x="318" y="661"/>
                          <a:pt x="335" y="552"/>
                          <a:pt x="346" y="504"/>
                        </a:cubicBezTo>
                        <a:lnTo>
                          <a:pt x="346" y="504"/>
                        </a:lnTo>
                        <a:cubicBezTo>
                          <a:pt x="348" y="348"/>
                          <a:pt x="348" y="181"/>
                          <a:pt x="348" y="1"/>
                        </a:cubicBezTo>
                        <a:lnTo>
                          <a:pt x="348" y="1"/>
                        </a:lnTo>
                        <a:cubicBezTo>
                          <a:pt x="377" y="603"/>
                          <a:pt x="374" y="390"/>
                          <a:pt x="346" y="504"/>
                        </a:cubicBezTo>
                        <a:lnTo>
                          <a:pt x="346" y="504"/>
                        </a:lnTo>
                        <a:cubicBezTo>
                          <a:pt x="331" y="2346"/>
                          <a:pt x="231" y="2596"/>
                          <a:pt x="117" y="3641"/>
                        </a:cubicBezTo>
                        <a:cubicBezTo>
                          <a:pt x="1" y="4775"/>
                          <a:pt x="92" y="6090"/>
                          <a:pt x="869" y="6810"/>
                        </a:cubicBezTo>
                        <a:cubicBezTo>
                          <a:pt x="1353" y="7266"/>
                          <a:pt x="2003" y="7383"/>
                          <a:pt x="2638" y="7383"/>
                        </a:cubicBezTo>
                        <a:cubicBezTo>
                          <a:pt x="2753" y="7383"/>
                          <a:pt x="2867" y="7379"/>
                          <a:pt x="2979" y="7373"/>
                        </a:cubicBezTo>
                        <a:cubicBezTo>
                          <a:pt x="4072" y="7323"/>
                          <a:pt x="5280" y="6992"/>
                          <a:pt x="5859" y="5941"/>
                        </a:cubicBezTo>
                        <a:cubicBezTo>
                          <a:pt x="6231" y="5279"/>
                          <a:pt x="6322" y="4973"/>
                          <a:pt x="6248" y="4196"/>
                        </a:cubicBezTo>
                        <a:cubicBezTo>
                          <a:pt x="6206" y="3782"/>
                          <a:pt x="6347" y="3616"/>
                          <a:pt x="6157" y="3252"/>
                        </a:cubicBezTo>
                        <a:cubicBezTo>
                          <a:pt x="5718" y="2400"/>
                          <a:pt x="4568" y="1953"/>
                          <a:pt x="3741" y="1631"/>
                        </a:cubicBezTo>
                        <a:cubicBezTo>
                          <a:pt x="2425" y="1126"/>
                          <a:pt x="1051" y="1366"/>
                          <a:pt x="348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cs typeface="2  Nazanin" panose="00000400000000000000" pitchFamily="2" charset="-78"/>
                    </a:endParaRPr>
                  </a:p>
                </p:txBody>
              </p:sp>
              <p:sp>
                <p:nvSpPr>
                  <p:cNvPr id="32" name="Google Shape;1308;p42">
                    <a:extLst>
                      <a:ext uri="{FF2B5EF4-FFF2-40B4-BE49-F238E27FC236}">
                        <a16:creationId xmlns:a16="http://schemas.microsoft.com/office/drawing/2014/main" id="{533FDCE5-1A44-4624-BFE9-6B11683FBD92}"/>
                      </a:ext>
                    </a:extLst>
                  </p:cNvPr>
                  <p:cNvSpPr/>
                  <p:nvPr/>
                </p:nvSpPr>
                <p:spPr>
                  <a:xfrm>
                    <a:off x="2918246" y="3440026"/>
                    <a:ext cx="665713" cy="8186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12" h="9167" extrusionOk="0">
                        <a:moveTo>
                          <a:pt x="6272" y="5942"/>
                        </a:moveTo>
                        <a:lnTo>
                          <a:pt x="6272" y="5942"/>
                        </a:lnTo>
                        <a:cubicBezTo>
                          <a:pt x="6248" y="6115"/>
                          <a:pt x="6223" y="6281"/>
                          <a:pt x="6190" y="6455"/>
                        </a:cubicBezTo>
                        <a:cubicBezTo>
                          <a:pt x="6157" y="6604"/>
                          <a:pt x="6132" y="6761"/>
                          <a:pt x="6107" y="6910"/>
                        </a:cubicBezTo>
                        <a:cubicBezTo>
                          <a:pt x="6049" y="6769"/>
                          <a:pt x="5983" y="6628"/>
                          <a:pt x="5908" y="6496"/>
                        </a:cubicBezTo>
                        <a:cubicBezTo>
                          <a:pt x="5983" y="6413"/>
                          <a:pt x="6041" y="6330"/>
                          <a:pt x="6099" y="6239"/>
                        </a:cubicBezTo>
                        <a:cubicBezTo>
                          <a:pt x="6165" y="6148"/>
                          <a:pt x="6223" y="6049"/>
                          <a:pt x="6272" y="5942"/>
                        </a:cubicBezTo>
                        <a:close/>
                        <a:moveTo>
                          <a:pt x="679" y="505"/>
                        </a:moveTo>
                        <a:cubicBezTo>
                          <a:pt x="1399" y="1407"/>
                          <a:pt x="2549" y="1416"/>
                          <a:pt x="3641" y="1763"/>
                        </a:cubicBezTo>
                        <a:cubicBezTo>
                          <a:pt x="4378" y="1995"/>
                          <a:pt x="5172" y="2309"/>
                          <a:pt x="5768" y="2814"/>
                        </a:cubicBezTo>
                        <a:cubicBezTo>
                          <a:pt x="6107" y="3095"/>
                          <a:pt x="6339" y="3418"/>
                          <a:pt x="6355" y="3873"/>
                        </a:cubicBezTo>
                        <a:cubicBezTo>
                          <a:pt x="6355" y="4130"/>
                          <a:pt x="6380" y="4403"/>
                          <a:pt x="6372" y="4676"/>
                        </a:cubicBezTo>
                        <a:cubicBezTo>
                          <a:pt x="6372" y="4684"/>
                          <a:pt x="6372" y="4692"/>
                          <a:pt x="6372" y="4692"/>
                        </a:cubicBezTo>
                        <a:lnTo>
                          <a:pt x="6372" y="4833"/>
                        </a:lnTo>
                        <a:cubicBezTo>
                          <a:pt x="6372" y="4899"/>
                          <a:pt x="6363" y="4965"/>
                          <a:pt x="6355" y="5023"/>
                        </a:cubicBezTo>
                        <a:cubicBezTo>
                          <a:pt x="6136" y="6744"/>
                          <a:pt x="4403" y="7382"/>
                          <a:pt x="2885" y="7382"/>
                        </a:cubicBezTo>
                        <a:cubicBezTo>
                          <a:pt x="2855" y="7382"/>
                          <a:pt x="2826" y="7382"/>
                          <a:pt x="2797" y="7381"/>
                        </a:cubicBezTo>
                        <a:cubicBezTo>
                          <a:pt x="1804" y="7365"/>
                          <a:pt x="960" y="6934"/>
                          <a:pt x="621" y="5958"/>
                        </a:cubicBezTo>
                        <a:cubicBezTo>
                          <a:pt x="489" y="5553"/>
                          <a:pt x="414" y="5139"/>
                          <a:pt x="414" y="4717"/>
                        </a:cubicBezTo>
                        <a:cubicBezTo>
                          <a:pt x="423" y="4403"/>
                          <a:pt x="439" y="4088"/>
                          <a:pt x="456" y="3774"/>
                        </a:cubicBezTo>
                        <a:cubicBezTo>
                          <a:pt x="456" y="3732"/>
                          <a:pt x="464" y="3699"/>
                          <a:pt x="464" y="3666"/>
                        </a:cubicBezTo>
                        <a:cubicBezTo>
                          <a:pt x="580" y="2615"/>
                          <a:pt x="662" y="1589"/>
                          <a:pt x="679" y="530"/>
                        </a:cubicBezTo>
                        <a:cubicBezTo>
                          <a:pt x="679" y="522"/>
                          <a:pt x="679" y="514"/>
                          <a:pt x="679" y="505"/>
                        </a:cubicBezTo>
                        <a:close/>
                        <a:moveTo>
                          <a:pt x="5859" y="6562"/>
                        </a:moveTo>
                        <a:cubicBezTo>
                          <a:pt x="5925" y="6686"/>
                          <a:pt x="5983" y="6802"/>
                          <a:pt x="6032" y="6934"/>
                        </a:cubicBezTo>
                        <a:cubicBezTo>
                          <a:pt x="6043" y="6951"/>
                          <a:pt x="6061" y="6960"/>
                          <a:pt x="6076" y="6960"/>
                        </a:cubicBezTo>
                        <a:cubicBezTo>
                          <a:pt x="6085" y="6960"/>
                          <a:pt x="6093" y="6957"/>
                          <a:pt x="6099" y="6951"/>
                        </a:cubicBezTo>
                        <a:lnTo>
                          <a:pt x="6099" y="6951"/>
                        </a:lnTo>
                        <a:cubicBezTo>
                          <a:pt x="6066" y="7174"/>
                          <a:pt x="6024" y="7398"/>
                          <a:pt x="5966" y="7621"/>
                        </a:cubicBezTo>
                        <a:cubicBezTo>
                          <a:pt x="5842" y="7356"/>
                          <a:pt x="5710" y="7092"/>
                          <a:pt x="5577" y="6827"/>
                        </a:cubicBezTo>
                        <a:cubicBezTo>
                          <a:pt x="5677" y="6744"/>
                          <a:pt x="5768" y="6653"/>
                          <a:pt x="5859" y="6562"/>
                        </a:cubicBezTo>
                        <a:close/>
                        <a:moveTo>
                          <a:pt x="5511" y="6877"/>
                        </a:moveTo>
                        <a:cubicBezTo>
                          <a:pt x="5660" y="7158"/>
                          <a:pt x="5801" y="7447"/>
                          <a:pt x="5933" y="7737"/>
                        </a:cubicBezTo>
                        <a:cubicBezTo>
                          <a:pt x="5908" y="7820"/>
                          <a:pt x="5884" y="7903"/>
                          <a:pt x="5850" y="7985"/>
                        </a:cubicBezTo>
                        <a:cubicBezTo>
                          <a:pt x="5809" y="8109"/>
                          <a:pt x="5743" y="8225"/>
                          <a:pt x="5660" y="8325"/>
                        </a:cubicBezTo>
                        <a:lnTo>
                          <a:pt x="5139" y="7117"/>
                        </a:lnTo>
                        <a:cubicBezTo>
                          <a:pt x="5271" y="7042"/>
                          <a:pt x="5395" y="6959"/>
                          <a:pt x="5511" y="6877"/>
                        </a:cubicBezTo>
                        <a:close/>
                        <a:moveTo>
                          <a:pt x="356" y="5842"/>
                        </a:moveTo>
                        <a:cubicBezTo>
                          <a:pt x="389" y="5975"/>
                          <a:pt x="439" y="6099"/>
                          <a:pt x="497" y="6223"/>
                        </a:cubicBezTo>
                        <a:cubicBezTo>
                          <a:pt x="687" y="6951"/>
                          <a:pt x="886" y="7679"/>
                          <a:pt x="1093" y="8399"/>
                        </a:cubicBezTo>
                        <a:cubicBezTo>
                          <a:pt x="1018" y="8349"/>
                          <a:pt x="944" y="8300"/>
                          <a:pt x="869" y="8242"/>
                        </a:cubicBezTo>
                        <a:cubicBezTo>
                          <a:pt x="348" y="7828"/>
                          <a:pt x="307" y="7216"/>
                          <a:pt x="323" y="6587"/>
                        </a:cubicBezTo>
                        <a:cubicBezTo>
                          <a:pt x="332" y="6339"/>
                          <a:pt x="340" y="6091"/>
                          <a:pt x="356" y="5842"/>
                        </a:cubicBezTo>
                        <a:close/>
                        <a:moveTo>
                          <a:pt x="662" y="6554"/>
                        </a:moveTo>
                        <a:cubicBezTo>
                          <a:pt x="811" y="6802"/>
                          <a:pt x="1010" y="7017"/>
                          <a:pt x="1250" y="7191"/>
                        </a:cubicBezTo>
                        <a:cubicBezTo>
                          <a:pt x="1358" y="7671"/>
                          <a:pt x="1482" y="8159"/>
                          <a:pt x="1622" y="8639"/>
                        </a:cubicBezTo>
                        <a:cubicBezTo>
                          <a:pt x="1622" y="8639"/>
                          <a:pt x="1631" y="8639"/>
                          <a:pt x="1631" y="8647"/>
                        </a:cubicBezTo>
                        <a:cubicBezTo>
                          <a:pt x="1482" y="8598"/>
                          <a:pt x="1333" y="8531"/>
                          <a:pt x="1192" y="8457"/>
                        </a:cubicBezTo>
                        <a:cubicBezTo>
                          <a:pt x="1002" y="7820"/>
                          <a:pt x="828" y="7191"/>
                          <a:pt x="662" y="6554"/>
                        </a:cubicBezTo>
                        <a:close/>
                        <a:moveTo>
                          <a:pt x="5081" y="7158"/>
                        </a:moveTo>
                        <a:cubicBezTo>
                          <a:pt x="5255" y="7572"/>
                          <a:pt x="5428" y="7977"/>
                          <a:pt x="5602" y="8382"/>
                        </a:cubicBezTo>
                        <a:cubicBezTo>
                          <a:pt x="5478" y="8515"/>
                          <a:pt x="5329" y="8614"/>
                          <a:pt x="5172" y="8689"/>
                        </a:cubicBezTo>
                        <a:lnTo>
                          <a:pt x="5172" y="8680"/>
                        </a:lnTo>
                        <a:lnTo>
                          <a:pt x="4551" y="7381"/>
                        </a:lnTo>
                        <a:cubicBezTo>
                          <a:pt x="4733" y="7315"/>
                          <a:pt x="4907" y="7241"/>
                          <a:pt x="5081" y="7158"/>
                        </a:cubicBezTo>
                        <a:close/>
                        <a:moveTo>
                          <a:pt x="1341" y="7249"/>
                        </a:moveTo>
                        <a:lnTo>
                          <a:pt x="1341" y="7249"/>
                        </a:lnTo>
                        <a:cubicBezTo>
                          <a:pt x="1515" y="7356"/>
                          <a:pt x="1705" y="7439"/>
                          <a:pt x="1904" y="7497"/>
                        </a:cubicBezTo>
                        <a:lnTo>
                          <a:pt x="2466" y="8829"/>
                        </a:lnTo>
                        <a:lnTo>
                          <a:pt x="2475" y="8838"/>
                        </a:lnTo>
                        <a:cubicBezTo>
                          <a:pt x="2201" y="8804"/>
                          <a:pt x="1937" y="8738"/>
                          <a:pt x="1672" y="8656"/>
                        </a:cubicBezTo>
                        <a:cubicBezTo>
                          <a:pt x="1697" y="8656"/>
                          <a:pt x="1705" y="8631"/>
                          <a:pt x="1697" y="8614"/>
                        </a:cubicBezTo>
                        <a:cubicBezTo>
                          <a:pt x="1564" y="8159"/>
                          <a:pt x="1449" y="7712"/>
                          <a:pt x="1341" y="7249"/>
                        </a:cubicBezTo>
                        <a:close/>
                        <a:moveTo>
                          <a:pt x="4477" y="7406"/>
                        </a:moveTo>
                        <a:lnTo>
                          <a:pt x="5097" y="8713"/>
                        </a:lnTo>
                        <a:cubicBezTo>
                          <a:pt x="4924" y="8788"/>
                          <a:pt x="4742" y="8838"/>
                          <a:pt x="4560" y="8871"/>
                        </a:cubicBezTo>
                        <a:lnTo>
                          <a:pt x="3989" y="7538"/>
                        </a:lnTo>
                        <a:cubicBezTo>
                          <a:pt x="4154" y="7505"/>
                          <a:pt x="4320" y="7456"/>
                          <a:pt x="4477" y="7406"/>
                        </a:cubicBezTo>
                        <a:close/>
                        <a:moveTo>
                          <a:pt x="1995" y="7522"/>
                        </a:moveTo>
                        <a:lnTo>
                          <a:pt x="1995" y="7522"/>
                        </a:lnTo>
                        <a:cubicBezTo>
                          <a:pt x="2036" y="7530"/>
                          <a:pt x="2077" y="7538"/>
                          <a:pt x="2127" y="7547"/>
                        </a:cubicBezTo>
                        <a:cubicBezTo>
                          <a:pt x="2284" y="7580"/>
                          <a:pt x="2441" y="7596"/>
                          <a:pt x="2607" y="7613"/>
                        </a:cubicBezTo>
                        <a:cubicBezTo>
                          <a:pt x="2839" y="8027"/>
                          <a:pt x="3029" y="8465"/>
                          <a:pt x="3186" y="8920"/>
                        </a:cubicBezTo>
                        <a:cubicBezTo>
                          <a:pt x="2971" y="8904"/>
                          <a:pt x="2764" y="8879"/>
                          <a:pt x="2599" y="8854"/>
                        </a:cubicBezTo>
                        <a:lnTo>
                          <a:pt x="2516" y="8846"/>
                        </a:lnTo>
                        <a:cubicBezTo>
                          <a:pt x="2532" y="8838"/>
                          <a:pt x="2541" y="8813"/>
                          <a:pt x="2532" y="8788"/>
                        </a:cubicBezTo>
                        <a:lnTo>
                          <a:pt x="1995" y="7522"/>
                        </a:lnTo>
                        <a:close/>
                        <a:moveTo>
                          <a:pt x="3285" y="7621"/>
                        </a:moveTo>
                        <a:cubicBezTo>
                          <a:pt x="3476" y="8060"/>
                          <a:pt x="3666" y="8498"/>
                          <a:pt x="3856" y="8929"/>
                        </a:cubicBezTo>
                        <a:cubicBezTo>
                          <a:pt x="3774" y="8932"/>
                          <a:pt x="3692" y="8934"/>
                          <a:pt x="3610" y="8934"/>
                        </a:cubicBezTo>
                        <a:cubicBezTo>
                          <a:pt x="3495" y="8934"/>
                          <a:pt x="3380" y="8930"/>
                          <a:pt x="3269" y="8920"/>
                        </a:cubicBezTo>
                        <a:cubicBezTo>
                          <a:pt x="3120" y="8473"/>
                          <a:pt x="2930" y="8035"/>
                          <a:pt x="2698" y="7621"/>
                        </a:cubicBezTo>
                        <a:lnTo>
                          <a:pt x="2698" y="7621"/>
                        </a:lnTo>
                        <a:cubicBezTo>
                          <a:pt x="2797" y="7625"/>
                          <a:pt x="2894" y="7627"/>
                          <a:pt x="2992" y="7627"/>
                        </a:cubicBezTo>
                        <a:cubicBezTo>
                          <a:pt x="3089" y="7627"/>
                          <a:pt x="3186" y="7625"/>
                          <a:pt x="3285" y="7621"/>
                        </a:cubicBezTo>
                        <a:close/>
                        <a:moveTo>
                          <a:pt x="3906" y="7547"/>
                        </a:moveTo>
                        <a:lnTo>
                          <a:pt x="4477" y="8879"/>
                        </a:lnTo>
                        <a:cubicBezTo>
                          <a:pt x="4303" y="8912"/>
                          <a:pt x="4121" y="8929"/>
                          <a:pt x="3939" y="8937"/>
                        </a:cubicBezTo>
                        <a:lnTo>
                          <a:pt x="3368" y="7621"/>
                        </a:lnTo>
                        <a:cubicBezTo>
                          <a:pt x="3550" y="7605"/>
                          <a:pt x="3732" y="7580"/>
                          <a:pt x="3906" y="7547"/>
                        </a:cubicBezTo>
                        <a:close/>
                        <a:moveTo>
                          <a:pt x="570" y="0"/>
                        </a:moveTo>
                        <a:cubicBezTo>
                          <a:pt x="556" y="0"/>
                          <a:pt x="542" y="3"/>
                          <a:pt x="530" y="9"/>
                        </a:cubicBezTo>
                        <a:cubicBezTo>
                          <a:pt x="514" y="17"/>
                          <a:pt x="505" y="17"/>
                          <a:pt x="497" y="26"/>
                        </a:cubicBezTo>
                        <a:lnTo>
                          <a:pt x="489" y="34"/>
                        </a:lnTo>
                        <a:cubicBezTo>
                          <a:pt x="480" y="42"/>
                          <a:pt x="472" y="50"/>
                          <a:pt x="472" y="59"/>
                        </a:cubicBezTo>
                        <a:lnTo>
                          <a:pt x="472" y="67"/>
                        </a:lnTo>
                        <a:cubicBezTo>
                          <a:pt x="464" y="83"/>
                          <a:pt x="456" y="100"/>
                          <a:pt x="456" y="117"/>
                        </a:cubicBezTo>
                        <a:cubicBezTo>
                          <a:pt x="456" y="265"/>
                          <a:pt x="456" y="414"/>
                          <a:pt x="447" y="572"/>
                        </a:cubicBezTo>
                        <a:cubicBezTo>
                          <a:pt x="439" y="704"/>
                          <a:pt x="423" y="836"/>
                          <a:pt x="406" y="1027"/>
                        </a:cubicBezTo>
                        <a:cubicBezTo>
                          <a:pt x="406" y="1052"/>
                          <a:pt x="414" y="1085"/>
                          <a:pt x="431" y="1101"/>
                        </a:cubicBezTo>
                        <a:cubicBezTo>
                          <a:pt x="381" y="2036"/>
                          <a:pt x="290" y="2963"/>
                          <a:pt x="216" y="3906"/>
                        </a:cubicBezTo>
                        <a:cubicBezTo>
                          <a:pt x="199" y="4072"/>
                          <a:pt x="191" y="4245"/>
                          <a:pt x="191" y="4419"/>
                        </a:cubicBezTo>
                        <a:cubicBezTo>
                          <a:pt x="116" y="5379"/>
                          <a:pt x="1" y="6380"/>
                          <a:pt x="125" y="7307"/>
                        </a:cubicBezTo>
                        <a:cubicBezTo>
                          <a:pt x="290" y="8564"/>
                          <a:pt x="1564" y="8978"/>
                          <a:pt x="2673" y="9102"/>
                        </a:cubicBezTo>
                        <a:cubicBezTo>
                          <a:pt x="2970" y="9135"/>
                          <a:pt x="3340" y="9166"/>
                          <a:pt x="3727" y="9166"/>
                        </a:cubicBezTo>
                        <a:cubicBezTo>
                          <a:pt x="4529" y="9166"/>
                          <a:pt x="5404" y="9031"/>
                          <a:pt x="5850" y="8490"/>
                        </a:cubicBezTo>
                        <a:cubicBezTo>
                          <a:pt x="6223" y="8035"/>
                          <a:pt x="6256" y="7332"/>
                          <a:pt x="6372" y="6786"/>
                        </a:cubicBezTo>
                        <a:cubicBezTo>
                          <a:pt x="6521" y="6099"/>
                          <a:pt x="6603" y="5395"/>
                          <a:pt x="6612" y="4692"/>
                        </a:cubicBezTo>
                        <a:cubicBezTo>
                          <a:pt x="6603" y="4676"/>
                          <a:pt x="6603" y="4659"/>
                          <a:pt x="6587" y="4643"/>
                        </a:cubicBezTo>
                        <a:cubicBezTo>
                          <a:pt x="6579" y="4452"/>
                          <a:pt x="6570" y="4262"/>
                          <a:pt x="6570" y="4072"/>
                        </a:cubicBezTo>
                        <a:cubicBezTo>
                          <a:pt x="6587" y="3343"/>
                          <a:pt x="6281" y="2880"/>
                          <a:pt x="5677" y="2450"/>
                        </a:cubicBezTo>
                        <a:cubicBezTo>
                          <a:pt x="4982" y="1962"/>
                          <a:pt x="4105" y="1622"/>
                          <a:pt x="3285" y="1416"/>
                        </a:cubicBezTo>
                        <a:cubicBezTo>
                          <a:pt x="2259" y="1167"/>
                          <a:pt x="1242" y="1076"/>
                          <a:pt x="671" y="67"/>
                        </a:cubicBezTo>
                        <a:cubicBezTo>
                          <a:pt x="671" y="59"/>
                          <a:pt x="671" y="59"/>
                          <a:pt x="671" y="59"/>
                        </a:cubicBezTo>
                        <a:cubicBezTo>
                          <a:pt x="662" y="50"/>
                          <a:pt x="662" y="50"/>
                          <a:pt x="654" y="42"/>
                        </a:cubicBezTo>
                        <a:cubicBezTo>
                          <a:pt x="654" y="42"/>
                          <a:pt x="646" y="34"/>
                          <a:pt x="646" y="26"/>
                        </a:cubicBezTo>
                        <a:cubicBezTo>
                          <a:pt x="625" y="9"/>
                          <a:pt x="596" y="0"/>
                          <a:pt x="570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cs typeface="2  Nazanin" panose="00000400000000000000" pitchFamily="2" charset="-78"/>
                    </a:endParaRPr>
                  </a:p>
                </p:txBody>
              </p:sp>
            </p:grpSp>
            <p:sp>
              <p:nvSpPr>
                <p:cNvPr id="29" name="Google Shape;1309;p42">
                  <a:extLst>
                    <a:ext uri="{FF2B5EF4-FFF2-40B4-BE49-F238E27FC236}">
                      <a16:creationId xmlns:a16="http://schemas.microsoft.com/office/drawing/2014/main" id="{624C0220-7F43-4B91-B7AA-8E7E4674FDE9}"/>
                    </a:ext>
                  </a:extLst>
                </p:cNvPr>
                <p:cNvSpPr txBox="1"/>
                <p:nvPr/>
              </p:nvSpPr>
              <p:spPr>
                <a:xfrm flipH="1">
                  <a:off x="2921126" y="3623650"/>
                  <a:ext cx="665700" cy="449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" sz="2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919191"/>
                      </a:solidFill>
                      <a:effectLst/>
                      <a:uLnTx/>
                      <a:uFillTx/>
                      <a:latin typeface="Fira Sans Extra Condensed Medium"/>
                      <a:ea typeface="Fira Sans Extra Condensed Medium"/>
                      <a:cs typeface="2  Nazanin" panose="00000400000000000000" pitchFamily="2" charset="-78"/>
                      <a:sym typeface="Fira Sans Extra Condensed Medium"/>
                    </a:rPr>
                    <a:t>03</a:t>
                  </a:r>
                  <a:endParaRPr kumimoji="0" sz="2600" b="0" i="0" u="none" strike="noStrike" kern="1200" cap="none" spc="0" normalizeH="0" baseline="0" noProof="0">
                    <a:ln>
                      <a:noFill/>
                    </a:ln>
                    <a:solidFill>
                      <a:srgbClr val="919191"/>
                    </a:solidFill>
                    <a:effectLst/>
                    <a:uLnTx/>
                    <a:uFillTx/>
                    <a:latin typeface="Fira Sans Extra Condensed Medium"/>
                    <a:ea typeface="Fira Sans Extra Condensed Medium"/>
                    <a:cs typeface="2  Nazanin" panose="00000400000000000000" pitchFamily="2" charset="-78"/>
                    <a:sym typeface="Fira Sans Extra Condensed Medium"/>
                  </a:endParaRPr>
                </a:p>
              </p:txBody>
            </p:sp>
          </p:grpSp>
          <p:grpSp>
            <p:nvGrpSpPr>
              <p:cNvPr id="21" name="Google Shape;1310;p42">
                <a:extLst>
                  <a:ext uri="{FF2B5EF4-FFF2-40B4-BE49-F238E27FC236}">
                    <a16:creationId xmlns:a16="http://schemas.microsoft.com/office/drawing/2014/main" id="{D4427B4A-5326-4D23-BFF8-1B52D95557FB}"/>
                  </a:ext>
                </a:extLst>
              </p:cNvPr>
              <p:cNvGrpSpPr/>
              <p:nvPr/>
            </p:nvGrpSpPr>
            <p:grpSpPr>
              <a:xfrm>
                <a:off x="2746922" y="1650158"/>
                <a:ext cx="822375" cy="742949"/>
                <a:chOff x="2558622" y="1650158"/>
                <a:chExt cx="822375" cy="742949"/>
              </a:xfrm>
            </p:grpSpPr>
            <p:grpSp>
              <p:nvGrpSpPr>
                <p:cNvPr id="22" name="Google Shape;1311;p42">
                  <a:extLst>
                    <a:ext uri="{FF2B5EF4-FFF2-40B4-BE49-F238E27FC236}">
                      <a16:creationId xmlns:a16="http://schemas.microsoft.com/office/drawing/2014/main" id="{60B890E0-6BE3-4B1D-9396-C6C1C854FC76}"/>
                    </a:ext>
                  </a:extLst>
                </p:cNvPr>
                <p:cNvGrpSpPr/>
                <p:nvPr/>
              </p:nvGrpSpPr>
              <p:grpSpPr>
                <a:xfrm>
                  <a:off x="2558622" y="1650158"/>
                  <a:ext cx="822375" cy="742949"/>
                  <a:chOff x="2558622" y="1650158"/>
                  <a:chExt cx="822375" cy="742949"/>
                </a:xfrm>
              </p:grpSpPr>
              <p:sp>
                <p:nvSpPr>
                  <p:cNvPr id="24" name="Google Shape;1312;p42">
                    <a:extLst>
                      <a:ext uri="{FF2B5EF4-FFF2-40B4-BE49-F238E27FC236}">
                        <a16:creationId xmlns:a16="http://schemas.microsoft.com/office/drawing/2014/main" id="{75C966E4-78D6-420A-8C5B-84A8FD09E232}"/>
                      </a:ext>
                    </a:extLst>
                  </p:cNvPr>
                  <p:cNvSpPr/>
                  <p:nvPr/>
                </p:nvSpPr>
                <p:spPr>
                  <a:xfrm>
                    <a:off x="2621952" y="1892895"/>
                    <a:ext cx="739513" cy="4819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45" h="5397" extrusionOk="0">
                        <a:moveTo>
                          <a:pt x="2971" y="4347"/>
                        </a:moveTo>
                        <a:lnTo>
                          <a:pt x="2971" y="4356"/>
                        </a:lnTo>
                        <a:cubicBezTo>
                          <a:pt x="2847" y="4372"/>
                          <a:pt x="2723" y="4397"/>
                          <a:pt x="2607" y="4414"/>
                        </a:cubicBezTo>
                        <a:lnTo>
                          <a:pt x="2656" y="4389"/>
                        </a:lnTo>
                        <a:lnTo>
                          <a:pt x="2673" y="4380"/>
                        </a:lnTo>
                        <a:cubicBezTo>
                          <a:pt x="2772" y="4372"/>
                          <a:pt x="2871" y="4364"/>
                          <a:pt x="2971" y="4347"/>
                        </a:cubicBezTo>
                        <a:close/>
                        <a:moveTo>
                          <a:pt x="7171" y="0"/>
                        </a:moveTo>
                        <a:cubicBezTo>
                          <a:pt x="7146" y="0"/>
                          <a:pt x="7119" y="9"/>
                          <a:pt x="7091" y="28"/>
                        </a:cubicBezTo>
                        <a:cubicBezTo>
                          <a:pt x="6934" y="144"/>
                          <a:pt x="6785" y="268"/>
                          <a:pt x="6661" y="409"/>
                        </a:cubicBezTo>
                        <a:cubicBezTo>
                          <a:pt x="6628" y="442"/>
                          <a:pt x="6611" y="483"/>
                          <a:pt x="6611" y="525"/>
                        </a:cubicBezTo>
                        <a:cubicBezTo>
                          <a:pt x="6413" y="607"/>
                          <a:pt x="6264" y="831"/>
                          <a:pt x="6140" y="1005"/>
                        </a:cubicBezTo>
                        <a:cubicBezTo>
                          <a:pt x="6115" y="1029"/>
                          <a:pt x="6107" y="1063"/>
                          <a:pt x="6115" y="1096"/>
                        </a:cubicBezTo>
                        <a:lnTo>
                          <a:pt x="5503" y="1691"/>
                        </a:lnTo>
                        <a:cubicBezTo>
                          <a:pt x="5453" y="1733"/>
                          <a:pt x="5445" y="1815"/>
                          <a:pt x="5486" y="1873"/>
                        </a:cubicBezTo>
                        <a:cubicBezTo>
                          <a:pt x="5312" y="2031"/>
                          <a:pt x="5155" y="2221"/>
                          <a:pt x="5031" y="2419"/>
                        </a:cubicBezTo>
                        <a:cubicBezTo>
                          <a:pt x="5014" y="2453"/>
                          <a:pt x="5006" y="2486"/>
                          <a:pt x="5014" y="2519"/>
                        </a:cubicBezTo>
                        <a:cubicBezTo>
                          <a:pt x="4915" y="2626"/>
                          <a:pt x="4849" y="2759"/>
                          <a:pt x="4808" y="2891"/>
                        </a:cubicBezTo>
                        <a:cubicBezTo>
                          <a:pt x="4799" y="2899"/>
                          <a:pt x="4791" y="2908"/>
                          <a:pt x="4783" y="2924"/>
                        </a:cubicBezTo>
                        <a:cubicBezTo>
                          <a:pt x="4212" y="3636"/>
                          <a:pt x="3360" y="4066"/>
                          <a:pt x="2441" y="4083"/>
                        </a:cubicBezTo>
                        <a:lnTo>
                          <a:pt x="2185" y="4083"/>
                        </a:lnTo>
                        <a:cubicBezTo>
                          <a:pt x="2127" y="4083"/>
                          <a:pt x="2069" y="4107"/>
                          <a:pt x="2052" y="4165"/>
                        </a:cubicBezTo>
                        <a:cubicBezTo>
                          <a:pt x="1374" y="4157"/>
                          <a:pt x="728" y="3843"/>
                          <a:pt x="323" y="3305"/>
                        </a:cubicBezTo>
                        <a:cubicBezTo>
                          <a:pt x="296" y="3270"/>
                          <a:pt x="262" y="3255"/>
                          <a:pt x="226" y="3255"/>
                        </a:cubicBezTo>
                        <a:cubicBezTo>
                          <a:pt x="117" y="3255"/>
                          <a:pt x="0" y="3389"/>
                          <a:pt x="75" y="3495"/>
                        </a:cubicBezTo>
                        <a:cubicBezTo>
                          <a:pt x="232" y="3710"/>
                          <a:pt x="406" y="3917"/>
                          <a:pt x="596" y="4116"/>
                        </a:cubicBezTo>
                        <a:cubicBezTo>
                          <a:pt x="588" y="4157"/>
                          <a:pt x="604" y="4207"/>
                          <a:pt x="637" y="4240"/>
                        </a:cubicBezTo>
                        <a:cubicBezTo>
                          <a:pt x="853" y="4447"/>
                          <a:pt x="1093" y="4637"/>
                          <a:pt x="1349" y="4811"/>
                        </a:cubicBezTo>
                        <a:cubicBezTo>
                          <a:pt x="1349" y="4852"/>
                          <a:pt x="1382" y="4885"/>
                          <a:pt x="1415" y="4910"/>
                        </a:cubicBezTo>
                        <a:cubicBezTo>
                          <a:pt x="1713" y="5100"/>
                          <a:pt x="2036" y="5233"/>
                          <a:pt x="2375" y="5324"/>
                        </a:cubicBezTo>
                        <a:lnTo>
                          <a:pt x="2400" y="5324"/>
                        </a:lnTo>
                        <a:cubicBezTo>
                          <a:pt x="2425" y="5349"/>
                          <a:pt x="2466" y="5373"/>
                          <a:pt x="2507" y="5373"/>
                        </a:cubicBezTo>
                        <a:cubicBezTo>
                          <a:pt x="2665" y="5388"/>
                          <a:pt x="2819" y="5396"/>
                          <a:pt x="2970" y="5396"/>
                        </a:cubicBezTo>
                        <a:cubicBezTo>
                          <a:pt x="3612" y="5396"/>
                          <a:pt x="4191" y="5242"/>
                          <a:pt x="4667" y="4720"/>
                        </a:cubicBezTo>
                        <a:cubicBezTo>
                          <a:pt x="5246" y="4066"/>
                          <a:pt x="5561" y="3263"/>
                          <a:pt x="5850" y="2461"/>
                        </a:cubicBezTo>
                        <a:cubicBezTo>
                          <a:pt x="5892" y="2461"/>
                          <a:pt x="5933" y="2436"/>
                          <a:pt x="5958" y="2395"/>
                        </a:cubicBezTo>
                        <a:cubicBezTo>
                          <a:pt x="6123" y="2138"/>
                          <a:pt x="6297" y="1882"/>
                          <a:pt x="6462" y="1625"/>
                        </a:cubicBezTo>
                        <a:lnTo>
                          <a:pt x="6479" y="1617"/>
                        </a:lnTo>
                        <a:cubicBezTo>
                          <a:pt x="6653" y="1493"/>
                          <a:pt x="6827" y="1360"/>
                          <a:pt x="6992" y="1220"/>
                        </a:cubicBezTo>
                        <a:cubicBezTo>
                          <a:pt x="7017" y="1195"/>
                          <a:pt x="7033" y="1154"/>
                          <a:pt x="7033" y="1120"/>
                        </a:cubicBezTo>
                        <a:cubicBezTo>
                          <a:pt x="7058" y="1087"/>
                          <a:pt x="7083" y="1054"/>
                          <a:pt x="7108" y="1021"/>
                        </a:cubicBezTo>
                        <a:cubicBezTo>
                          <a:pt x="7265" y="765"/>
                          <a:pt x="7191" y="492"/>
                          <a:pt x="7298" y="235"/>
                        </a:cubicBezTo>
                        <a:cubicBezTo>
                          <a:pt x="7345" y="142"/>
                          <a:pt x="7274" y="0"/>
                          <a:pt x="7171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cs typeface="2  Nazanin" panose="00000400000000000000" pitchFamily="2" charset="-78"/>
                    </a:endParaRPr>
                  </a:p>
                </p:txBody>
              </p:sp>
              <p:grpSp>
                <p:nvGrpSpPr>
                  <p:cNvPr id="25" name="Google Shape;1313;p42">
                    <a:extLst>
                      <a:ext uri="{FF2B5EF4-FFF2-40B4-BE49-F238E27FC236}">
                        <a16:creationId xmlns:a16="http://schemas.microsoft.com/office/drawing/2014/main" id="{C5F91D29-04E1-4F73-98D9-4F5E2E75FAE0}"/>
                      </a:ext>
                    </a:extLst>
                  </p:cNvPr>
                  <p:cNvGrpSpPr/>
                  <p:nvPr/>
                </p:nvGrpSpPr>
                <p:grpSpPr>
                  <a:xfrm>
                    <a:off x="2558622" y="1650158"/>
                    <a:ext cx="822375" cy="742949"/>
                    <a:chOff x="2558622" y="1650158"/>
                    <a:chExt cx="822375" cy="742949"/>
                  </a:xfrm>
                </p:grpSpPr>
                <p:sp>
                  <p:nvSpPr>
                    <p:cNvPr id="26" name="Google Shape;1314;p42">
                      <a:extLst>
                        <a:ext uri="{FF2B5EF4-FFF2-40B4-BE49-F238E27FC236}">
                          <a16:creationId xmlns:a16="http://schemas.microsoft.com/office/drawing/2014/main" id="{E4F37B8C-9844-43CB-9C5B-7C35B81ED6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77752" y="1661857"/>
                      <a:ext cx="777370" cy="59791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721" h="6695" extrusionOk="0">
                          <a:moveTo>
                            <a:pt x="7721" y="2475"/>
                          </a:moveTo>
                          <a:cubicBezTo>
                            <a:pt x="7719" y="2476"/>
                            <a:pt x="7717" y="2477"/>
                            <a:pt x="7715" y="2478"/>
                          </a:cubicBezTo>
                          <a:lnTo>
                            <a:pt x="7715" y="2478"/>
                          </a:lnTo>
                          <a:cubicBezTo>
                            <a:pt x="7717" y="2480"/>
                            <a:pt x="7719" y="2481"/>
                            <a:pt x="7721" y="2483"/>
                          </a:cubicBezTo>
                          <a:lnTo>
                            <a:pt x="7721" y="2475"/>
                          </a:lnTo>
                          <a:close/>
                          <a:moveTo>
                            <a:pt x="2268" y="1"/>
                          </a:moveTo>
                          <a:cubicBezTo>
                            <a:pt x="1862" y="1"/>
                            <a:pt x="1432" y="42"/>
                            <a:pt x="1101" y="274"/>
                          </a:cubicBezTo>
                          <a:cubicBezTo>
                            <a:pt x="927" y="406"/>
                            <a:pt x="779" y="572"/>
                            <a:pt x="663" y="762"/>
                          </a:cubicBezTo>
                          <a:cubicBezTo>
                            <a:pt x="224" y="1457"/>
                            <a:pt x="100" y="2301"/>
                            <a:pt x="59" y="3120"/>
                          </a:cubicBezTo>
                          <a:cubicBezTo>
                            <a:pt x="1" y="4204"/>
                            <a:pt x="141" y="5420"/>
                            <a:pt x="961" y="6132"/>
                          </a:cubicBezTo>
                          <a:cubicBezTo>
                            <a:pt x="1414" y="6526"/>
                            <a:pt x="2005" y="6694"/>
                            <a:pt x="2610" y="6694"/>
                          </a:cubicBezTo>
                          <a:cubicBezTo>
                            <a:pt x="3021" y="6694"/>
                            <a:pt x="3439" y="6617"/>
                            <a:pt x="3823" y="6479"/>
                          </a:cubicBezTo>
                          <a:cubicBezTo>
                            <a:pt x="4163" y="6363"/>
                            <a:pt x="4477" y="6190"/>
                            <a:pt x="4742" y="5958"/>
                          </a:cubicBezTo>
                          <a:cubicBezTo>
                            <a:pt x="5123" y="5627"/>
                            <a:pt x="5362" y="5155"/>
                            <a:pt x="5644" y="4733"/>
                          </a:cubicBezTo>
                          <a:cubicBezTo>
                            <a:pt x="6180" y="3891"/>
                            <a:pt x="6882" y="3033"/>
                            <a:pt x="7715" y="2478"/>
                          </a:cubicBezTo>
                          <a:lnTo>
                            <a:pt x="7715" y="2478"/>
                          </a:lnTo>
                          <a:cubicBezTo>
                            <a:pt x="6202" y="1115"/>
                            <a:pt x="4301" y="25"/>
                            <a:pt x="2268" y="1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cs typeface="2  Nazanin" panose="00000400000000000000" pitchFamily="2" charset="-78"/>
                      </a:endParaRPr>
                    </a:p>
                  </p:txBody>
                </p:sp>
                <p:sp>
                  <p:nvSpPr>
                    <p:cNvPr id="27" name="Google Shape;1315;p42">
                      <a:extLst>
                        <a:ext uri="{FF2B5EF4-FFF2-40B4-BE49-F238E27FC236}">
                          <a16:creationId xmlns:a16="http://schemas.microsoft.com/office/drawing/2014/main" id="{314BA087-58BB-48F3-A80C-EF0E0D1665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58622" y="1650158"/>
                      <a:ext cx="822375" cy="7429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68" h="8319" extrusionOk="0">
                          <a:moveTo>
                            <a:pt x="7853" y="2796"/>
                          </a:moveTo>
                          <a:cubicBezTo>
                            <a:pt x="7853" y="3143"/>
                            <a:pt x="7869" y="3532"/>
                            <a:pt x="7671" y="3830"/>
                          </a:cubicBezTo>
                          <a:cubicBezTo>
                            <a:pt x="7580" y="3607"/>
                            <a:pt x="7480" y="3400"/>
                            <a:pt x="7373" y="3185"/>
                          </a:cubicBezTo>
                          <a:cubicBezTo>
                            <a:pt x="7522" y="3052"/>
                            <a:pt x="7679" y="2920"/>
                            <a:pt x="7853" y="2796"/>
                          </a:cubicBezTo>
                          <a:close/>
                          <a:moveTo>
                            <a:pt x="7315" y="3243"/>
                          </a:moveTo>
                          <a:cubicBezTo>
                            <a:pt x="7422" y="3458"/>
                            <a:pt x="7522" y="3673"/>
                            <a:pt x="7621" y="3896"/>
                          </a:cubicBezTo>
                          <a:cubicBezTo>
                            <a:pt x="7596" y="3921"/>
                            <a:pt x="7571" y="3954"/>
                            <a:pt x="7547" y="3979"/>
                          </a:cubicBezTo>
                          <a:cubicBezTo>
                            <a:pt x="7431" y="4070"/>
                            <a:pt x="7298" y="4145"/>
                            <a:pt x="7174" y="4236"/>
                          </a:cubicBezTo>
                          <a:lnTo>
                            <a:pt x="6918" y="3673"/>
                          </a:lnTo>
                          <a:cubicBezTo>
                            <a:pt x="6918" y="3665"/>
                            <a:pt x="6909" y="3656"/>
                            <a:pt x="6901" y="3656"/>
                          </a:cubicBezTo>
                          <a:cubicBezTo>
                            <a:pt x="7034" y="3507"/>
                            <a:pt x="7174" y="3375"/>
                            <a:pt x="7315" y="3243"/>
                          </a:cubicBezTo>
                          <a:close/>
                          <a:moveTo>
                            <a:pt x="6852" y="3706"/>
                          </a:moveTo>
                          <a:cubicBezTo>
                            <a:pt x="6943" y="3896"/>
                            <a:pt x="7025" y="4087"/>
                            <a:pt x="7108" y="4277"/>
                          </a:cubicBezTo>
                          <a:cubicBezTo>
                            <a:pt x="7000" y="4376"/>
                            <a:pt x="6893" y="4484"/>
                            <a:pt x="6802" y="4608"/>
                          </a:cubicBezTo>
                          <a:cubicBezTo>
                            <a:pt x="6736" y="4418"/>
                            <a:pt x="6653" y="4236"/>
                            <a:pt x="6562" y="4054"/>
                          </a:cubicBezTo>
                          <a:cubicBezTo>
                            <a:pt x="6653" y="3938"/>
                            <a:pt x="6752" y="3822"/>
                            <a:pt x="6852" y="3706"/>
                          </a:cubicBezTo>
                          <a:close/>
                          <a:moveTo>
                            <a:pt x="6504" y="4120"/>
                          </a:moveTo>
                          <a:cubicBezTo>
                            <a:pt x="6603" y="4302"/>
                            <a:pt x="6678" y="4484"/>
                            <a:pt x="6752" y="4674"/>
                          </a:cubicBezTo>
                          <a:cubicBezTo>
                            <a:pt x="6669" y="4782"/>
                            <a:pt x="6595" y="4898"/>
                            <a:pt x="6537" y="5013"/>
                          </a:cubicBezTo>
                          <a:lnTo>
                            <a:pt x="6289" y="4500"/>
                          </a:lnTo>
                          <a:cubicBezTo>
                            <a:pt x="6281" y="4485"/>
                            <a:pt x="6270" y="4479"/>
                            <a:pt x="6259" y="4479"/>
                          </a:cubicBezTo>
                          <a:cubicBezTo>
                            <a:pt x="6232" y="4479"/>
                            <a:pt x="6205" y="4510"/>
                            <a:pt x="6223" y="4533"/>
                          </a:cubicBezTo>
                          <a:cubicBezTo>
                            <a:pt x="6314" y="4724"/>
                            <a:pt x="6396" y="4906"/>
                            <a:pt x="6487" y="5088"/>
                          </a:cubicBezTo>
                          <a:lnTo>
                            <a:pt x="6430" y="5204"/>
                          </a:lnTo>
                          <a:cubicBezTo>
                            <a:pt x="6347" y="5377"/>
                            <a:pt x="6272" y="5551"/>
                            <a:pt x="6198" y="5725"/>
                          </a:cubicBezTo>
                          <a:cubicBezTo>
                            <a:pt x="6090" y="5493"/>
                            <a:pt x="5983" y="5253"/>
                            <a:pt x="5875" y="5022"/>
                          </a:cubicBezTo>
                          <a:cubicBezTo>
                            <a:pt x="6065" y="4715"/>
                            <a:pt x="6281" y="4409"/>
                            <a:pt x="6504" y="4120"/>
                          </a:cubicBezTo>
                          <a:close/>
                          <a:moveTo>
                            <a:pt x="5826" y="5104"/>
                          </a:moveTo>
                          <a:lnTo>
                            <a:pt x="6165" y="5824"/>
                          </a:lnTo>
                          <a:cubicBezTo>
                            <a:pt x="6074" y="6039"/>
                            <a:pt x="5991" y="6254"/>
                            <a:pt x="5900" y="6470"/>
                          </a:cubicBezTo>
                          <a:cubicBezTo>
                            <a:pt x="5792" y="6172"/>
                            <a:pt x="5643" y="5882"/>
                            <a:pt x="5470" y="5617"/>
                          </a:cubicBezTo>
                          <a:cubicBezTo>
                            <a:pt x="5586" y="5460"/>
                            <a:pt x="5701" y="5286"/>
                            <a:pt x="5826" y="5104"/>
                          </a:cubicBezTo>
                          <a:close/>
                          <a:moveTo>
                            <a:pt x="2365" y="242"/>
                          </a:moveTo>
                          <a:cubicBezTo>
                            <a:pt x="2568" y="242"/>
                            <a:pt x="2772" y="261"/>
                            <a:pt x="2963" y="281"/>
                          </a:cubicBezTo>
                          <a:cubicBezTo>
                            <a:pt x="4766" y="454"/>
                            <a:pt x="6380" y="1431"/>
                            <a:pt x="7720" y="2606"/>
                          </a:cubicBezTo>
                          <a:cubicBezTo>
                            <a:pt x="7149" y="3028"/>
                            <a:pt x="6645" y="3541"/>
                            <a:pt x="6223" y="4111"/>
                          </a:cubicBezTo>
                          <a:cubicBezTo>
                            <a:pt x="5652" y="4848"/>
                            <a:pt x="5288" y="5824"/>
                            <a:pt x="4444" y="6296"/>
                          </a:cubicBezTo>
                          <a:cubicBezTo>
                            <a:pt x="3972" y="6561"/>
                            <a:pt x="3391" y="6716"/>
                            <a:pt x="2821" y="6716"/>
                          </a:cubicBezTo>
                          <a:cubicBezTo>
                            <a:pt x="2432" y="6716"/>
                            <a:pt x="2047" y="6644"/>
                            <a:pt x="1705" y="6486"/>
                          </a:cubicBezTo>
                          <a:cubicBezTo>
                            <a:pt x="869" y="6097"/>
                            <a:pt x="480" y="5195"/>
                            <a:pt x="389" y="4302"/>
                          </a:cubicBezTo>
                          <a:cubicBezTo>
                            <a:pt x="282" y="3433"/>
                            <a:pt x="356" y="2556"/>
                            <a:pt x="604" y="1720"/>
                          </a:cubicBezTo>
                          <a:cubicBezTo>
                            <a:pt x="762" y="1240"/>
                            <a:pt x="1018" y="678"/>
                            <a:pt x="1482" y="429"/>
                          </a:cubicBezTo>
                          <a:cubicBezTo>
                            <a:pt x="1746" y="285"/>
                            <a:pt x="2055" y="242"/>
                            <a:pt x="2365" y="242"/>
                          </a:cubicBezTo>
                          <a:close/>
                          <a:moveTo>
                            <a:pt x="811" y="6072"/>
                          </a:moveTo>
                          <a:lnTo>
                            <a:pt x="811" y="6072"/>
                          </a:lnTo>
                          <a:cubicBezTo>
                            <a:pt x="919" y="6197"/>
                            <a:pt x="1035" y="6312"/>
                            <a:pt x="1167" y="6412"/>
                          </a:cubicBezTo>
                          <a:cubicBezTo>
                            <a:pt x="1250" y="6619"/>
                            <a:pt x="1324" y="6817"/>
                            <a:pt x="1407" y="7016"/>
                          </a:cubicBezTo>
                          <a:cubicBezTo>
                            <a:pt x="1159" y="6734"/>
                            <a:pt x="960" y="6412"/>
                            <a:pt x="811" y="6072"/>
                          </a:cubicBezTo>
                          <a:close/>
                          <a:moveTo>
                            <a:pt x="5420" y="5684"/>
                          </a:moveTo>
                          <a:cubicBezTo>
                            <a:pt x="5602" y="5957"/>
                            <a:pt x="5743" y="6254"/>
                            <a:pt x="5850" y="6569"/>
                          </a:cubicBezTo>
                          <a:cubicBezTo>
                            <a:pt x="5759" y="6776"/>
                            <a:pt x="5643" y="6966"/>
                            <a:pt x="5519" y="7156"/>
                          </a:cubicBezTo>
                          <a:cubicBezTo>
                            <a:pt x="5428" y="6776"/>
                            <a:pt x="5279" y="6412"/>
                            <a:pt x="5064" y="6089"/>
                          </a:cubicBezTo>
                          <a:cubicBezTo>
                            <a:pt x="5188" y="5965"/>
                            <a:pt x="5313" y="5833"/>
                            <a:pt x="5420" y="5684"/>
                          </a:cubicBezTo>
                          <a:close/>
                          <a:moveTo>
                            <a:pt x="1283" y="6503"/>
                          </a:moveTo>
                          <a:lnTo>
                            <a:pt x="1283" y="6503"/>
                          </a:lnTo>
                          <a:cubicBezTo>
                            <a:pt x="1391" y="6569"/>
                            <a:pt x="1498" y="6635"/>
                            <a:pt x="1622" y="6685"/>
                          </a:cubicBezTo>
                          <a:cubicBezTo>
                            <a:pt x="1755" y="6974"/>
                            <a:pt x="1879" y="7272"/>
                            <a:pt x="2011" y="7562"/>
                          </a:cubicBezTo>
                          <a:cubicBezTo>
                            <a:pt x="1986" y="7537"/>
                            <a:pt x="1953" y="7520"/>
                            <a:pt x="1920" y="7496"/>
                          </a:cubicBezTo>
                          <a:cubicBezTo>
                            <a:pt x="1763" y="7380"/>
                            <a:pt x="1614" y="7247"/>
                            <a:pt x="1482" y="7107"/>
                          </a:cubicBezTo>
                          <a:lnTo>
                            <a:pt x="1490" y="7107"/>
                          </a:lnTo>
                          <a:cubicBezTo>
                            <a:pt x="1506" y="7098"/>
                            <a:pt x="1515" y="7074"/>
                            <a:pt x="1506" y="7057"/>
                          </a:cubicBezTo>
                          <a:lnTo>
                            <a:pt x="1283" y="6503"/>
                          </a:lnTo>
                          <a:close/>
                          <a:moveTo>
                            <a:pt x="5006" y="6147"/>
                          </a:moveTo>
                          <a:cubicBezTo>
                            <a:pt x="5222" y="6470"/>
                            <a:pt x="5370" y="6842"/>
                            <a:pt x="5445" y="7223"/>
                          </a:cubicBezTo>
                          <a:cubicBezTo>
                            <a:pt x="5453" y="7223"/>
                            <a:pt x="5453" y="7231"/>
                            <a:pt x="5453" y="7231"/>
                          </a:cubicBezTo>
                          <a:cubicBezTo>
                            <a:pt x="5362" y="7347"/>
                            <a:pt x="5263" y="7454"/>
                            <a:pt x="5155" y="7554"/>
                          </a:cubicBezTo>
                          <a:lnTo>
                            <a:pt x="5164" y="7554"/>
                          </a:lnTo>
                          <a:cubicBezTo>
                            <a:pt x="5130" y="7587"/>
                            <a:pt x="5097" y="7603"/>
                            <a:pt x="5056" y="7636"/>
                          </a:cubicBezTo>
                          <a:cubicBezTo>
                            <a:pt x="4948" y="7223"/>
                            <a:pt x="4808" y="6817"/>
                            <a:pt x="4642" y="6428"/>
                          </a:cubicBezTo>
                          <a:cubicBezTo>
                            <a:pt x="4775" y="6346"/>
                            <a:pt x="4891" y="6246"/>
                            <a:pt x="5006" y="6147"/>
                          </a:cubicBezTo>
                          <a:close/>
                          <a:moveTo>
                            <a:pt x="4584" y="6470"/>
                          </a:moveTo>
                          <a:cubicBezTo>
                            <a:pt x="4742" y="6859"/>
                            <a:pt x="4882" y="7256"/>
                            <a:pt x="4990" y="7669"/>
                          </a:cubicBezTo>
                          <a:cubicBezTo>
                            <a:pt x="4990" y="7669"/>
                            <a:pt x="4990" y="7678"/>
                            <a:pt x="4998" y="7678"/>
                          </a:cubicBezTo>
                          <a:cubicBezTo>
                            <a:pt x="4899" y="7752"/>
                            <a:pt x="4791" y="7810"/>
                            <a:pt x="4684" y="7868"/>
                          </a:cubicBezTo>
                          <a:lnTo>
                            <a:pt x="4675" y="7868"/>
                          </a:lnTo>
                          <a:cubicBezTo>
                            <a:pt x="4510" y="7471"/>
                            <a:pt x="4344" y="7074"/>
                            <a:pt x="4171" y="6676"/>
                          </a:cubicBezTo>
                          <a:cubicBezTo>
                            <a:pt x="4311" y="6619"/>
                            <a:pt x="4452" y="6552"/>
                            <a:pt x="4584" y="6470"/>
                          </a:cubicBezTo>
                          <a:close/>
                          <a:moveTo>
                            <a:pt x="1722" y="6734"/>
                          </a:moveTo>
                          <a:lnTo>
                            <a:pt x="1722" y="6734"/>
                          </a:lnTo>
                          <a:cubicBezTo>
                            <a:pt x="1895" y="6801"/>
                            <a:pt x="2086" y="6859"/>
                            <a:pt x="2276" y="6892"/>
                          </a:cubicBezTo>
                          <a:cubicBezTo>
                            <a:pt x="2392" y="7223"/>
                            <a:pt x="2516" y="7562"/>
                            <a:pt x="2640" y="7893"/>
                          </a:cubicBezTo>
                          <a:cubicBezTo>
                            <a:pt x="2458" y="7827"/>
                            <a:pt x="2292" y="7744"/>
                            <a:pt x="2135" y="7645"/>
                          </a:cubicBezTo>
                          <a:cubicBezTo>
                            <a:pt x="1995" y="7338"/>
                            <a:pt x="1862" y="7032"/>
                            <a:pt x="1722" y="6734"/>
                          </a:cubicBezTo>
                          <a:close/>
                          <a:moveTo>
                            <a:pt x="4096" y="6701"/>
                          </a:moveTo>
                          <a:cubicBezTo>
                            <a:pt x="4270" y="7107"/>
                            <a:pt x="4435" y="7504"/>
                            <a:pt x="4609" y="7901"/>
                          </a:cubicBezTo>
                          <a:cubicBezTo>
                            <a:pt x="4469" y="7959"/>
                            <a:pt x="4320" y="8009"/>
                            <a:pt x="4171" y="8042"/>
                          </a:cubicBezTo>
                          <a:lnTo>
                            <a:pt x="4162" y="8042"/>
                          </a:lnTo>
                          <a:cubicBezTo>
                            <a:pt x="3989" y="7636"/>
                            <a:pt x="3815" y="7239"/>
                            <a:pt x="3633" y="6842"/>
                          </a:cubicBezTo>
                          <a:cubicBezTo>
                            <a:pt x="3774" y="6817"/>
                            <a:pt x="3906" y="6776"/>
                            <a:pt x="4047" y="6726"/>
                          </a:cubicBezTo>
                          <a:lnTo>
                            <a:pt x="4096" y="6701"/>
                          </a:lnTo>
                          <a:close/>
                          <a:moveTo>
                            <a:pt x="2359" y="6900"/>
                          </a:moveTo>
                          <a:cubicBezTo>
                            <a:pt x="2498" y="6925"/>
                            <a:pt x="2642" y="6936"/>
                            <a:pt x="2783" y="6936"/>
                          </a:cubicBezTo>
                          <a:cubicBezTo>
                            <a:pt x="2827" y="6936"/>
                            <a:pt x="2870" y="6935"/>
                            <a:pt x="2913" y="6933"/>
                          </a:cubicBezTo>
                          <a:cubicBezTo>
                            <a:pt x="3078" y="7305"/>
                            <a:pt x="3227" y="7686"/>
                            <a:pt x="3352" y="8075"/>
                          </a:cubicBezTo>
                          <a:cubicBezTo>
                            <a:pt x="3145" y="8050"/>
                            <a:pt x="2930" y="8000"/>
                            <a:pt x="2731" y="7926"/>
                          </a:cubicBezTo>
                          <a:cubicBezTo>
                            <a:pt x="2599" y="7587"/>
                            <a:pt x="2483" y="7247"/>
                            <a:pt x="2359" y="6900"/>
                          </a:cubicBezTo>
                          <a:close/>
                          <a:moveTo>
                            <a:pt x="3558" y="6867"/>
                          </a:moveTo>
                          <a:cubicBezTo>
                            <a:pt x="3740" y="7256"/>
                            <a:pt x="3922" y="7653"/>
                            <a:pt x="4088" y="8050"/>
                          </a:cubicBezTo>
                          <a:cubicBezTo>
                            <a:pt x="3953" y="8076"/>
                            <a:pt x="3819" y="8089"/>
                            <a:pt x="3685" y="8089"/>
                          </a:cubicBezTo>
                          <a:cubicBezTo>
                            <a:pt x="3604" y="8089"/>
                            <a:pt x="3523" y="8084"/>
                            <a:pt x="3443" y="8075"/>
                          </a:cubicBezTo>
                          <a:cubicBezTo>
                            <a:pt x="3318" y="7686"/>
                            <a:pt x="3169" y="7305"/>
                            <a:pt x="3004" y="6933"/>
                          </a:cubicBezTo>
                          <a:cubicBezTo>
                            <a:pt x="3194" y="6925"/>
                            <a:pt x="3376" y="6900"/>
                            <a:pt x="3558" y="6867"/>
                          </a:cubicBezTo>
                          <a:close/>
                          <a:moveTo>
                            <a:pt x="2454" y="1"/>
                          </a:moveTo>
                          <a:cubicBezTo>
                            <a:pt x="2183" y="1"/>
                            <a:pt x="1918" y="31"/>
                            <a:pt x="1672" y="107"/>
                          </a:cubicBezTo>
                          <a:cubicBezTo>
                            <a:pt x="1018" y="297"/>
                            <a:pt x="662" y="885"/>
                            <a:pt x="439" y="1489"/>
                          </a:cubicBezTo>
                          <a:cubicBezTo>
                            <a:pt x="91" y="2465"/>
                            <a:pt x="0" y="3507"/>
                            <a:pt x="158" y="4525"/>
                          </a:cubicBezTo>
                          <a:cubicBezTo>
                            <a:pt x="307" y="5684"/>
                            <a:pt x="720" y="6801"/>
                            <a:pt x="1639" y="7570"/>
                          </a:cubicBezTo>
                          <a:cubicBezTo>
                            <a:pt x="1961" y="7843"/>
                            <a:pt x="2334" y="8050"/>
                            <a:pt x="2739" y="8182"/>
                          </a:cubicBezTo>
                          <a:cubicBezTo>
                            <a:pt x="2745" y="8198"/>
                            <a:pt x="2764" y="8208"/>
                            <a:pt x="2781" y="8208"/>
                          </a:cubicBezTo>
                          <a:cubicBezTo>
                            <a:pt x="2791" y="8208"/>
                            <a:pt x="2800" y="8205"/>
                            <a:pt x="2805" y="8199"/>
                          </a:cubicBezTo>
                          <a:cubicBezTo>
                            <a:pt x="3073" y="8278"/>
                            <a:pt x="3347" y="8318"/>
                            <a:pt x="3622" y="8318"/>
                          </a:cubicBezTo>
                          <a:cubicBezTo>
                            <a:pt x="3977" y="8318"/>
                            <a:pt x="4331" y="8251"/>
                            <a:pt x="4667" y="8116"/>
                          </a:cubicBezTo>
                          <a:cubicBezTo>
                            <a:pt x="5768" y="7669"/>
                            <a:pt x="6074" y="6561"/>
                            <a:pt x="6512" y="5568"/>
                          </a:cubicBezTo>
                          <a:cubicBezTo>
                            <a:pt x="6752" y="5005"/>
                            <a:pt x="7149" y="4517"/>
                            <a:pt x="7662" y="4178"/>
                          </a:cubicBezTo>
                          <a:cubicBezTo>
                            <a:pt x="8167" y="3805"/>
                            <a:pt x="8076" y="3259"/>
                            <a:pt x="8084" y="2688"/>
                          </a:cubicBezTo>
                          <a:cubicBezTo>
                            <a:pt x="8084" y="2647"/>
                            <a:pt x="8068" y="2614"/>
                            <a:pt x="8026" y="2597"/>
                          </a:cubicBezTo>
                          <a:cubicBezTo>
                            <a:pt x="8026" y="2572"/>
                            <a:pt x="8010" y="2548"/>
                            <a:pt x="7993" y="2531"/>
                          </a:cubicBezTo>
                          <a:cubicBezTo>
                            <a:pt x="6794" y="1464"/>
                            <a:pt x="5404" y="554"/>
                            <a:pt x="3823" y="190"/>
                          </a:cubicBezTo>
                          <a:cubicBezTo>
                            <a:pt x="3399" y="90"/>
                            <a:pt x="2919" y="1"/>
                            <a:pt x="2454" y="1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cs typeface="2  Nazanin" panose="00000400000000000000" pitchFamily="2" charset="-78"/>
                      </a:endParaRPr>
                    </a:p>
                  </p:txBody>
                </p:sp>
              </p:grpSp>
            </p:grpSp>
            <p:sp>
              <p:nvSpPr>
                <p:cNvPr id="23" name="Google Shape;1316;p42">
                  <a:extLst>
                    <a:ext uri="{FF2B5EF4-FFF2-40B4-BE49-F238E27FC236}">
                      <a16:creationId xmlns:a16="http://schemas.microsoft.com/office/drawing/2014/main" id="{BD76BD62-9A9A-4BE3-91A6-1BE247D877A6}"/>
                    </a:ext>
                  </a:extLst>
                </p:cNvPr>
                <p:cNvSpPr txBox="1"/>
                <p:nvPr/>
              </p:nvSpPr>
              <p:spPr>
                <a:xfrm flipH="1">
                  <a:off x="2558626" y="1740675"/>
                  <a:ext cx="665700" cy="449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" sz="2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07070"/>
                      </a:solidFill>
                      <a:effectLst/>
                      <a:uLnTx/>
                      <a:uFillTx/>
                      <a:latin typeface="Fira Sans Extra Condensed Medium"/>
                      <a:ea typeface="Fira Sans Extra Condensed Medium"/>
                      <a:cs typeface="2  Nazanin" panose="00000400000000000000" pitchFamily="2" charset="-78"/>
                      <a:sym typeface="Fira Sans Extra Condensed Medium"/>
                    </a:rPr>
                    <a:t>04</a:t>
                  </a:r>
                  <a:endParaRPr kumimoji="0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7070"/>
                    </a:solidFill>
                    <a:effectLst/>
                    <a:uLnTx/>
                    <a:uFillTx/>
                    <a:latin typeface="Fira Sans Extra Condensed Medium"/>
                    <a:ea typeface="Fira Sans Extra Condensed Medium"/>
                    <a:cs typeface="2  Nazanin" panose="00000400000000000000" pitchFamily="2" charset="-78"/>
                    <a:sym typeface="Fira Sans Extra Condensed Medium"/>
                  </a:endParaRPr>
                </a:p>
              </p:txBody>
            </p:sp>
          </p:grp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50ACDF8-53BB-45DA-8927-1FCA531EBDEF}"/>
                </a:ext>
              </a:extLst>
            </p:cNvPr>
            <p:cNvSpPr txBox="1"/>
            <p:nvPr/>
          </p:nvSpPr>
          <p:spPr>
            <a:xfrm>
              <a:off x="2239123" y="3202535"/>
              <a:ext cx="1931572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eorgia" panose="02040502050405020303" pitchFamily="18" charset="0"/>
                  <a:cs typeface="2  Nazanin" panose="00000400000000000000" pitchFamily="2" charset="-78"/>
                </a:rPr>
                <a:t>مراکز تحقیقاتی و نوآوری مشترک تخصصی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cs typeface="2  Nazanin" panose="00000400000000000000" pitchFamily="2" charset="-78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D681194-D0B0-47C1-9C71-77284550D60C}"/>
                </a:ext>
              </a:extLst>
            </p:cNvPr>
            <p:cNvSpPr txBox="1"/>
            <p:nvPr/>
          </p:nvSpPr>
          <p:spPr>
            <a:xfrm>
              <a:off x="7311888" y="3202535"/>
              <a:ext cx="1931572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eorgia" panose="02040502050405020303" pitchFamily="18" charset="0"/>
                  <a:cs typeface="2  Nazanin" panose="00000400000000000000" pitchFamily="2" charset="-78"/>
                </a:rPr>
                <a:t>حمایت از پایان نامه و رساله 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cs typeface="2  Nazanin" panose="00000400000000000000" pitchFamily="2" charset="-78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4C515CC-1553-4826-89E1-2C903C145FDE}"/>
                </a:ext>
              </a:extLst>
            </p:cNvPr>
            <p:cNvSpPr txBox="1"/>
            <p:nvPr/>
          </p:nvSpPr>
          <p:spPr>
            <a:xfrm>
              <a:off x="4627718" y="1817126"/>
              <a:ext cx="1931572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eorgia" panose="02040502050405020303" pitchFamily="18" charset="0"/>
                  <a:cs typeface="2  Nazanin" panose="00000400000000000000" pitchFamily="2" charset="-78"/>
                </a:rPr>
                <a:t>بازدیدهای تخصصی بهره‌بردار از دانشگاه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cs typeface="2  Nazanin" panose="00000400000000000000" pitchFamily="2" charset="-78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5E35469-898F-495D-96D3-4440BB77560E}"/>
                </a:ext>
              </a:extLst>
            </p:cNvPr>
            <p:cNvSpPr txBox="1"/>
            <p:nvPr/>
          </p:nvSpPr>
          <p:spPr>
            <a:xfrm>
              <a:off x="4627718" y="4474840"/>
              <a:ext cx="1931572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eorgia" panose="02040502050405020303" pitchFamily="18" charset="0"/>
                  <a:cs typeface="2  Nazanin" panose="00000400000000000000" pitchFamily="2" charset="-78"/>
                </a:rPr>
                <a:t>پسا دکتری و فرصت مطالعاتی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cs typeface="2 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7969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3F5BF-5AA6-4E34-805B-8176A485058C}" type="slidenum">
              <a:rPr lang="fa-IR" smtClean="0"/>
              <a:t>7</a:t>
            </a:fld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734" y="329860"/>
            <a:ext cx="4213937" cy="59429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5180" y="329860"/>
            <a:ext cx="4217075" cy="594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384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3F5BF-5AA6-4E34-805B-8176A485058C}" type="slidenum">
              <a:rPr lang="fa-IR" smtClean="0"/>
              <a:t>8</a:t>
            </a:fld>
            <a:endParaRPr lang="fa-I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894" y="872836"/>
            <a:ext cx="3671655" cy="51546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2360" y="873236"/>
            <a:ext cx="3668319" cy="51538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1490" y="872836"/>
            <a:ext cx="3655025" cy="515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371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3F5BF-5AA6-4E34-805B-8176A485058C}" type="slidenum">
              <a:rPr lang="fa-IR" smtClean="0"/>
              <a:t>9</a:t>
            </a:fld>
            <a:endParaRPr lang="fa-I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995" y="503339"/>
            <a:ext cx="3983988" cy="56186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2404" y="509395"/>
            <a:ext cx="3982461" cy="560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3488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1897</TotalTime>
  <Words>5086</Words>
  <Application>Microsoft Office PowerPoint</Application>
  <PresentationFormat>Widescreen</PresentationFormat>
  <Paragraphs>541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2  Nazanin</vt:lpstr>
      <vt:lpstr>Arial</vt:lpstr>
      <vt:lpstr>B Titr</vt:lpstr>
      <vt:lpstr>Calibri</vt:lpstr>
      <vt:lpstr>Fira Sans Extra Condensed Medium</vt:lpstr>
      <vt:lpstr>Georgia</vt:lpstr>
      <vt:lpstr>Rockwell</vt:lpstr>
      <vt:lpstr>Rockwell Condensed</vt:lpstr>
      <vt:lpstr>Wingdings</vt:lpstr>
      <vt:lpstr>Wood Type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kntu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کارآموزی</cp:lastModifiedBy>
  <cp:revision>152</cp:revision>
  <cp:lastPrinted>2023-06-11T06:39:09Z</cp:lastPrinted>
  <dcterms:created xsi:type="dcterms:W3CDTF">2023-02-15T05:24:06Z</dcterms:created>
  <dcterms:modified xsi:type="dcterms:W3CDTF">2024-01-27T06:35:51Z</dcterms:modified>
</cp:coreProperties>
</file>